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6"/>
  </p:notesMasterIdLst>
  <p:handoutMasterIdLst>
    <p:handoutMasterId r:id="rId17"/>
  </p:handoutMasterIdLst>
  <p:sldIdLst>
    <p:sldId id="277" r:id="rId2"/>
    <p:sldId id="258" r:id="rId3"/>
    <p:sldId id="292" r:id="rId4"/>
    <p:sldId id="264" r:id="rId5"/>
    <p:sldId id="293" r:id="rId6"/>
    <p:sldId id="294" r:id="rId7"/>
    <p:sldId id="295" r:id="rId8"/>
    <p:sldId id="296" r:id="rId9"/>
    <p:sldId id="297" r:id="rId10"/>
    <p:sldId id="298" r:id="rId11"/>
    <p:sldId id="299" r:id="rId12"/>
    <p:sldId id="300" r:id="rId13"/>
    <p:sldId id="301" r:id="rId14"/>
    <p:sldId id="267" r:id="rId15"/>
  </p:sldIdLst>
  <p:sldSz cx="9144000" cy="6858000" type="screen4x3"/>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Twinkl" pitchFamily="2" charset="77"/>
      <p:regular r:id="rId26"/>
      <p:bold r:id="rId27"/>
    </p:embeddedFont>
    <p:embeddedFont>
      <p:font typeface="Twinkl SemiBold" pitchFamily="2" charset="77"/>
      <p:regular r:id="rId28"/>
      <p:bold r:id="rId29"/>
    </p:embeddedFont>
  </p:embeddedFontLst>
  <p:defaultTextStyle>
    <a:defPPr>
      <a:defRPr lang="en-US"/>
    </a:defPPr>
    <a:lvl1pPr algn="l" rtl="0" eaLnBrk="0" fontAlgn="base" hangingPunct="0">
      <a:spcBef>
        <a:spcPct val="0"/>
      </a:spcBef>
      <a:spcAft>
        <a:spcPct val="0"/>
      </a:spcAft>
      <a:defRPr kern="1200">
        <a:solidFill>
          <a:schemeClr val="tx1"/>
        </a:solidFill>
        <a:latin typeface="Twinkl" pitchFamily="2" charset="0"/>
        <a:ea typeface="+mn-ea"/>
        <a:cs typeface="+mn-cs"/>
      </a:defRPr>
    </a:lvl1pPr>
    <a:lvl2pPr marL="457200" algn="l" rtl="0" eaLnBrk="0" fontAlgn="base" hangingPunct="0">
      <a:spcBef>
        <a:spcPct val="0"/>
      </a:spcBef>
      <a:spcAft>
        <a:spcPct val="0"/>
      </a:spcAft>
      <a:defRPr kern="1200">
        <a:solidFill>
          <a:schemeClr val="tx1"/>
        </a:solidFill>
        <a:latin typeface="Twinkl" pitchFamily="2" charset="0"/>
        <a:ea typeface="+mn-ea"/>
        <a:cs typeface="+mn-cs"/>
      </a:defRPr>
    </a:lvl2pPr>
    <a:lvl3pPr marL="914400" algn="l" rtl="0" eaLnBrk="0" fontAlgn="base" hangingPunct="0">
      <a:spcBef>
        <a:spcPct val="0"/>
      </a:spcBef>
      <a:spcAft>
        <a:spcPct val="0"/>
      </a:spcAft>
      <a:defRPr kern="1200">
        <a:solidFill>
          <a:schemeClr val="tx1"/>
        </a:solidFill>
        <a:latin typeface="Twinkl" pitchFamily="2" charset="0"/>
        <a:ea typeface="+mn-ea"/>
        <a:cs typeface="+mn-cs"/>
      </a:defRPr>
    </a:lvl3pPr>
    <a:lvl4pPr marL="1371600" algn="l" rtl="0" eaLnBrk="0" fontAlgn="base" hangingPunct="0">
      <a:spcBef>
        <a:spcPct val="0"/>
      </a:spcBef>
      <a:spcAft>
        <a:spcPct val="0"/>
      </a:spcAft>
      <a:defRPr kern="1200">
        <a:solidFill>
          <a:schemeClr val="tx1"/>
        </a:solidFill>
        <a:latin typeface="Twinkl" pitchFamily="2" charset="0"/>
        <a:ea typeface="+mn-ea"/>
        <a:cs typeface="+mn-cs"/>
      </a:defRPr>
    </a:lvl4pPr>
    <a:lvl5pPr marL="1828800" algn="l" rtl="0" eaLnBrk="0" fontAlgn="base" hangingPunct="0">
      <a:spcBef>
        <a:spcPct val="0"/>
      </a:spcBef>
      <a:spcAft>
        <a:spcPct val="0"/>
      </a:spcAft>
      <a:defRPr kern="1200">
        <a:solidFill>
          <a:schemeClr val="tx1"/>
        </a:solidFill>
        <a:latin typeface="Twinkl" pitchFamily="2" charset="0"/>
        <a:ea typeface="+mn-ea"/>
        <a:cs typeface="+mn-cs"/>
      </a:defRPr>
    </a:lvl5pPr>
    <a:lvl6pPr marL="2286000" algn="l" defTabSz="914400" rtl="0" eaLnBrk="1" latinLnBrk="0" hangingPunct="1">
      <a:defRPr kern="1200">
        <a:solidFill>
          <a:schemeClr val="tx1"/>
        </a:solidFill>
        <a:latin typeface="Twinkl" pitchFamily="2" charset="0"/>
        <a:ea typeface="+mn-ea"/>
        <a:cs typeface="+mn-cs"/>
      </a:defRPr>
    </a:lvl6pPr>
    <a:lvl7pPr marL="2743200" algn="l" defTabSz="914400" rtl="0" eaLnBrk="1" latinLnBrk="0" hangingPunct="1">
      <a:defRPr kern="1200">
        <a:solidFill>
          <a:schemeClr val="tx1"/>
        </a:solidFill>
        <a:latin typeface="Twinkl" pitchFamily="2" charset="0"/>
        <a:ea typeface="+mn-ea"/>
        <a:cs typeface="+mn-cs"/>
      </a:defRPr>
    </a:lvl7pPr>
    <a:lvl8pPr marL="3200400" algn="l" defTabSz="914400" rtl="0" eaLnBrk="1" latinLnBrk="0" hangingPunct="1">
      <a:defRPr kern="1200">
        <a:solidFill>
          <a:schemeClr val="tx1"/>
        </a:solidFill>
        <a:latin typeface="Twinkl" pitchFamily="2" charset="0"/>
        <a:ea typeface="+mn-ea"/>
        <a:cs typeface="+mn-cs"/>
      </a:defRPr>
    </a:lvl8pPr>
    <a:lvl9pPr marL="3657600" algn="l" defTabSz="914400" rtl="0" eaLnBrk="1" latinLnBrk="0" hangingPunct="1">
      <a:defRPr kern="1200">
        <a:solidFill>
          <a:schemeClr val="tx1"/>
        </a:solidFill>
        <a:latin typeface="Twinkl" pitchFamily="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40">
          <p15:clr>
            <a:srgbClr val="A4A3A4"/>
          </p15:clr>
        </p15:guide>
        <p15:guide id="4" orient="horz" pos="3974">
          <p15:clr>
            <a:srgbClr val="A4A3A4"/>
          </p15:clr>
        </p15:guide>
        <p15:guide id="5" pos="5420">
          <p15:clr>
            <a:srgbClr val="A4A3A4"/>
          </p15:clr>
        </p15:guide>
        <p15:guide id="6" orient="horz" pos="346">
          <p15:clr>
            <a:srgbClr val="A4A3A4"/>
          </p15:clr>
        </p15:guide>
        <p15:guide id="7" pos="476">
          <p15:clr>
            <a:srgbClr val="A4A3A4"/>
          </p15:clr>
        </p15:guide>
        <p15:guide id="8" orient="horz" pos="482">
          <p15:clr>
            <a:srgbClr val="A4A3A4"/>
          </p15:clr>
        </p15:guide>
        <p15:guide id="9" orient="horz" pos="3838">
          <p15:clr>
            <a:srgbClr val="A4A3A4"/>
          </p15:clr>
        </p15:guide>
        <p15:guide id="10" pos="52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73B0"/>
    <a:srgbClr val="E5C800"/>
    <a:srgbClr val="8C368C"/>
    <a:srgbClr val="85BD33"/>
    <a:srgbClr val="F3ECF5"/>
    <a:srgbClr val="232321"/>
    <a:srgbClr val="DE1E5A"/>
    <a:srgbClr val="86BD34"/>
    <a:srgbClr val="E50050"/>
    <a:srgbClr val="0064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98" d="100"/>
          <a:sy n="98" d="100"/>
        </p:scale>
        <p:origin x="184" y="656"/>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F0353D-AE37-4EF6-937B-956D3C39A0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86531BAE-469E-4AE3-8565-5FF6666539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F952E100-C0C8-46A9-8763-7EEABCB8AD19}" type="datetimeFigureOut">
              <a:rPr lang="en-GB"/>
              <a:pPr>
                <a:defRPr/>
              </a:pPr>
              <a:t>07/03/2022</a:t>
            </a:fld>
            <a:endParaRPr lang="en-GB"/>
          </a:p>
        </p:txBody>
      </p:sp>
      <p:sp>
        <p:nvSpPr>
          <p:cNvPr id="4" name="Footer Placeholder 3">
            <a:extLst>
              <a:ext uri="{FF2B5EF4-FFF2-40B4-BE49-F238E27FC236}">
                <a16:creationId xmlns:a16="http://schemas.microsoft.com/office/drawing/2014/main" id="{B0E80368-4053-4264-9E1B-BF424476A4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254C8160-1D0D-4576-9FB2-3955A35F2FB3}"/>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38F70B5-D777-4853-AA35-6E19DEA50EFB}"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D9D198-42D2-47FF-8D8D-5C22EC24FF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4FBBB83A-BBAF-4B59-9922-059B069EE4A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E68582B-C1E5-45E8-9371-6F1272CBD9C1}" type="datetimeFigureOut">
              <a:rPr lang="en-GB"/>
              <a:pPr>
                <a:defRPr/>
              </a:pPr>
              <a:t>07/03/2022</a:t>
            </a:fld>
            <a:endParaRPr lang="en-GB"/>
          </a:p>
        </p:txBody>
      </p:sp>
      <p:sp>
        <p:nvSpPr>
          <p:cNvPr id="4" name="Slide Image Placeholder 3">
            <a:extLst>
              <a:ext uri="{FF2B5EF4-FFF2-40B4-BE49-F238E27FC236}">
                <a16:creationId xmlns:a16="http://schemas.microsoft.com/office/drawing/2014/main" id="{6FE30BAF-46D2-43F6-BDF9-34699032404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033B48A0-FE91-4AF9-B558-B685E87D2DE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B523580-E0BA-4F5D-A01B-BDC0792B2F3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6DCA39E3-19DE-4346-98E3-909A8FB7DD4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848839D4-CF2C-4676-8CFA-8748CA82B190}"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m.au/resources/australian-resources-5---6-mathematics-number-and-algebra/australian-resources-5---6-mathematics-number-and-algebra-number-and-place-value/place-value-number-and-place-value-number-and-algebra-mathematics-5-6-australia"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m.au/resources/australian-resources-5---6-mathematics-number-and-algebra/australian-resources-5---6-mathematics-number-and-algebra-number-and-place-value/place-value-number-and-place-value-number-and-algebra-mathematics-5-6-australi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hlinkClick r:id="rId3"/>
            <a:extLst>
              <a:ext uri="{FF2B5EF4-FFF2-40B4-BE49-F238E27FC236}">
                <a16:creationId xmlns:a16="http://schemas.microsoft.com/office/drawing/2014/main" id="{C286F3C7-8DB6-43B5-924C-9F002CA37E9D}"/>
              </a:ext>
            </a:extLst>
          </p:cNvPr>
          <p:cNvSpPr/>
          <p:nvPr userDrawn="1"/>
        </p:nvSpPr>
        <p:spPr>
          <a:xfrm>
            <a:off x="149469" y="6101862"/>
            <a:ext cx="615462" cy="597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hlinkClick r:id="rId3"/>
            <a:extLst>
              <a:ext uri="{FF2B5EF4-FFF2-40B4-BE49-F238E27FC236}">
                <a16:creationId xmlns:a16="http://schemas.microsoft.com/office/drawing/2014/main" id="{31DE9FA5-4456-434B-ABFB-F7183D9E0064}"/>
              </a:ext>
            </a:extLst>
          </p:cNvPr>
          <p:cNvSpPr/>
          <p:nvPr userDrawn="1"/>
        </p:nvSpPr>
        <p:spPr>
          <a:xfrm>
            <a:off x="149468" y="-61546"/>
            <a:ext cx="1503485" cy="103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308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148B1733-C99D-4BD4-9DEA-7C1EBBFA0411}"/>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Tree>
    <p:extLst>
      <p:ext uri="{BB962C8B-B14F-4D97-AF65-F5344CB8AC3E}">
        <p14:creationId xmlns:p14="http://schemas.microsoft.com/office/powerpoint/2010/main" val="3423156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EF7F2486-9F72-4066-9E8D-27A68CA243B6}"/>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SemiBold"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467768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72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80429475-F9FC-4ED8-8CC6-A772202DF3E3}"/>
              </a:ext>
            </a:extLst>
          </p:cNvPr>
          <p:cNvSpPr/>
          <p:nvPr userDrawn="1"/>
        </p:nvSpPr>
        <p:spPr>
          <a:xfrm>
            <a:off x="149469" y="6101862"/>
            <a:ext cx="615462" cy="597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3"/>
            <a:extLst>
              <a:ext uri="{FF2B5EF4-FFF2-40B4-BE49-F238E27FC236}">
                <a16:creationId xmlns:a16="http://schemas.microsoft.com/office/drawing/2014/main" id="{1B1377F2-3D94-4C0F-89CD-AE23CA7B1DEF}"/>
              </a:ext>
            </a:extLst>
          </p:cNvPr>
          <p:cNvSpPr/>
          <p:nvPr userDrawn="1"/>
        </p:nvSpPr>
        <p:spPr>
          <a:xfrm>
            <a:off x="149468" y="-61546"/>
            <a:ext cx="1503485" cy="103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087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twinkl.com.au/resources/australian-resources-5---6-mathematics-number-and-algebra/australian-resources-5---6-mathematics-number-and-algebra-number-and-place-value/place-value-number-and-place-value-number-and-algebra-mathematics-5-6-australia" TargetMode="External"/><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4C515B-B186-4464-A969-F9753171A452}"/>
              </a:ext>
            </a:extLst>
          </p:cNvPr>
          <p:cNvSpPr>
            <a:spLocks noGrp="1"/>
          </p:cNvSpPr>
          <p:nvPr>
            <p:ph type="title"/>
          </p:nvPr>
        </p:nvSpPr>
        <p:spPr bwMode="auto">
          <a:xfrm>
            <a:off x="490538" y="695325"/>
            <a:ext cx="8162925" cy="1150938"/>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ctr" anchorCtr="1"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C9396C3-8C50-4047-8738-D734F79F8950}"/>
              </a:ext>
            </a:extLst>
          </p:cNvPr>
          <p:cNvSpPr>
            <a:spLocks noGrp="1"/>
          </p:cNvSpPr>
          <p:nvPr>
            <p:ph type="body" idx="1"/>
          </p:nvPr>
        </p:nvSpPr>
        <p:spPr bwMode="auto">
          <a:xfrm>
            <a:off x="490538" y="1957388"/>
            <a:ext cx="8162925" cy="4387850"/>
          </a:xfrm>
          <a:prstGeom prst="roundRect">
            <a:avLst>
              <a:gd name="adj" fmla="val 2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Rectangle 3">
            <a:hlinkClick r:id="rId8"/>
            <a:extLst>
              <a:ext uri="{FF2B5EF4-FFF2-40B4-BE49-F238E27FC236}">
                <a16:creationId xmlns:a16="http://schemas.microsoft.com/office/drawing/2014/main" id="{A2129223-A8AE-47F5-9F9F-73A435B1F2F7}"/>
              </a:ext>
            </a:extLst>
          </p:cNvPr>
          <p:cNvSpPr/>
          <p:nvPr userDrawn="1"/>
        </p:nvSpPr>
        <p:spPr>
          <a:xfrm>
            <a:off x="8528538" y="6690946"/>
            <a:ext cx="615462" cy="16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lgn="l" rtl="0" eaLnBrk="0" fontAlgn="base" hangingPunct="0">
        <a:lnSpc>
          <a:spcPct val="90000"/>
        </a:lnSpc>
        <a:spcBef>
          <a:spcPct val="0"/>
        </a:spcBef>
        <a:spcAft>
          <a:spcPct val="0"/>
        </a:spcAft>
        <a:defRPr sz="4000" b="1" kern="1200">
          <a:solidFill>
            <a:srgbClr val="1C1C1C"/>
          </a:solidFill>
          <a:latin typeface="Twinkl" pitchFamily="50" charset="0"/>
          <a:ea typeface="+mj-ea"/>
          <a:cs typeface="+mj-cs"/>
        </a:defRPr>
      </a:lvl1pPr>
      <a:lvl2pPr algn="l" rtl="0" eaLnBrk="0" fontAlgn="base" hangingPunct="0">
        <a:lnSpc>
          <a:spcPct val="90000"/>
        </a:lnSpc>
        <a:spcBef>
          <a:spcPct val="0"/>
        </a:spcBef>
        <a:spcAft>
          <a:spcPct val="0"/>
        </a:spcAft>
        <a:defRPr sz="4000" b="1">
          <a:solidFill>
            <a:srgbClr val="1C1C1C"/>
          </a:solidFill>
          <a:latin typeface="Twinkl" pitchFamily="2" charset="0"/>
        </a:defRPr>
      </a:lvl2pPr>
      <a:lvl3pPr algn="l" rtl="0" eaLnBrk="0" fontAlgn="base" hangingPunct="0">
        <a:lnSpc>
          <a:spcPct val="90000"/>
        </a:lnSpc>
        <a:spcBef>
          <a:spcPct val="0"/>
        </a:spcBef>
        <a:spcAft>
          <a:spcPct val="0"/>
        </a:spcAft>
        <a:defRPr sz="4000" b="1">
          <a:solidFill>
            <a:srgbClr val="1C1C1C"/>
          </a:solidFill>
          <a:latin typeface="Twinkl" pitchFamily="2" charset="0"/>
        </a:defRPr>
      </a:lvl3pPr>
      <a:lvl4pPr algn="l" rtl="0" eaLnBrk="0" fontAlgn="base" hangingPunct="0">
        <a:lnSpc>
          <a:spcPct val="90000"/>
        </a:lnSpc>
        <a:spcBef>
          <a:spcPct val="0"/>
        </a:spcBef>
        <a:spcAft>
          <a:spcPct val="0"/>
        </a:spcAft>
        <a:defRPr sz="4000" b="1">
          <a:solidFill>
            <a:srgbClr val="1C1C1C"/>
          </a:solidFill>
          <a:latin typeface="Twinkl" pitchFamily="2" charset="0"/>
        </a:defRPr>
      </a:lvl4pPr>
      <a:lvl5pPr algn="l" rtl="0" eaLnBrk="0" fontAlgn="base" hangingPunct="0">
        <a:lnSpc>
          <a:spcPct val="90000"/>
        </a:lnSpc>
        <a:spcBef>
          <a:spcPct val="0"/>
        </a:spcBef>
        <a:spcAft>
          <a:spcPct val="0"/>
        </a:spcAft>
        <a:defRPr sz="4000" b="1">
          <a:solidFill>
            <a:srgbClr val="1C1C1C"/>
          </a:solidFill>
          <a:latin typeface="Twinkl" pitchFamily="2" charset="0"/>
        </a:defRPr>
      </a:lvl5pPr>
      <a:lvl6pPr marL="457200" algn="l" rtl="0" fontAlgn="base">
        <a:lnSpc>
          <a:spcPct val="90000"/>
        </a:lnSpc>
        <a:spcBef>
          <a:spcPct val="0"/>
        </a:spcBef>
        <a:spcAft>
          <a:spcPct val="0"/>
        </a:spcAft>
        <a:defRPr sz="4000" b="1">
          <a:solidFill>
            <a:srgbClr val="1C1C1C"/>
          </a:solidFill>
          <a:latin typeface="Twinkl" pitchFamily="2" charset="0"/>
        </a:defRPr>
      </a:lvl6pPr>
      <a:lvl7pPr marL="914400" algn="l" rtl="0" fontAlgn="base">
        <a:lnSpc>
          <a:spcPct val="90000"/>
        </a:lnSpc>
        <a:spcBef>
          <a:spcPct val="0"/>
        </a:spcBef>
        <a:spcAft>
          <a:spcPct val="0"/>
        </a:spcAft>
        <a:defRPr sz="4000" b="1">
          <a:solidFill>
            <a:srgbClr val="1C1C1C"/>
          </a:solidFill>
          <a:latin typeface="Twinkl" pitchFamily="2" charset="0"/>
        </a:defRPr>
      </a:lvl7pPr>
      <a:lvl8pPr marL="1371600" algn="l" rtl="0" fontAlgn="base">
        <a:lnSpc>
          <a:spcPct val="90000"/>
        </a:lnSpc>
        <a:spcBef>
          <a:spcPct val="0"/>
        </a:spcBef>
        <a:spcAft>
          <a:spcPct val="0"/>
        </a:spcAft>
        <a:defRPr sz="4000" b="1">
          <a:solidFill>
            <a:srgbClr val="1C1C1C"/>
          </a:solidFill>
          <a:latin typeface="Twinkl" pitchFamily="2" charset="0"/>
        </a:defRPr>
      </a:lvl8pPr>
      <a:lvl9pPr marL="1828800" algn="l" rtl="0" fontAlgn="base">
        <a:lnSpc>
          <a:spcPct val="90000"/>
        </a:lnSpc>
        <a:spcBef>
          <a:spcPct val="0"/>
        </a:spcBef>
        <a:spcAft>
          <a:spcPct val="0"/>
        </a:spcAft>
        <a:defRPr sz="4000" b="1">
          <a:solidFill>
            <a:srgbClr val="1C1C1C"/>
          </a:solidFill>
          <a:latin typeface="Twinkl" pitchFamily="2"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ern="1200">
          <a:solidFill>
            <a:srgbClr val="1C1C1C"/>
          </a:solidFill>
          <a:latin typeface="Twinkl" pitchFamily="50" charset="0"/>
          <a:ea typeface="Sassoon Infant Rg" panose="02000503030000020003" pitchFamily="50" charset="0"/>
          <a:cs typeface="Sassoon Infant Rg" panose="02000503030000020003" pitchFamily="50"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1C1C1C"/>
          </a:solidFill>
          <a:latin typeface="Twinkl" pitchFamily="50" charset="0"/>
          <a:ea typeface="Sassoon Infant Rg" panose="02000503030000020003" pitchFamily="50" charset="0"/>
          <a:cs typeface="Sassoon Infant Rg" panose="02000503030000020003" pitchFamily="50"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slide" Target="slide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8442"/>
            <a:ext cx="8220075" cy="652318"/>
          </a:xfrm>
        </p:spPr>
        <p:txBody>
          <a:bodyPr/>
          <a:lstStyle/>
          <a:p>
            <a:pPr algn="ctr"/>
            <a:r>
              <a:rPr lang="en-GB" altLang="en-US" sz="2800" dirty="0">
                <a:solidFill>
                  <a:schemeClr val="accent1"/>
                </a:solidFill>
                <a:latin typeface="Roboto" panose="02000000000000000000" pitchFamily="2" charset="0"/>
                <a:ea typeface="Roboto" panose="02000000000000000000" pitchFamily="2" charset="0"/>
                <a:cs typeface="Arial" panose="020B0604020202020204" pitchFamily="34" charset="0"/>
              </a:rPr>
              <a:t>Disclaimer/s</a:t>
            </a:r>
          </a:p>
        </p:txBody>
      </p:sp>
      <p:sp>
        <p:nvSpPr>
          <p:cNvPr id="14" name="Title 2"/>
          <p:cNvSpPr>
            <a:spLocks/>
          </p:cNvSpPr>
          <p:nvPr/>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grpSp>
        <p:nvGrpSpPr>
          <p:cNvPr id="10" name="Group 9"/>
          <p:cNvGrpSpPr/>
          <p:nvPr/>
        </p:nvGrpSpPr>
        <p:grpSpPr>
          <a:xfrm>
            <a:off x="743837" y="1471737"/>
            <a:ext cx="7644513" cy="2295228"/>
            <a:chOff x="743837" y="1344834"/>
            <a:chExt cx="7644513" cy="2295228"/>
          </a:xfrm>
        </p:grpSpPr>
        <p:sp>
          <p:nvSpPr>
            <p:cNvPr id="6" name="Rectangle 5"/>
            <p:cNvSpPr/>
            <p:nvPr/>
          </p:nvSpPr>
          <p:spPr>
            <a:xfrm>
              <a:off x="743837" y="1344834"/>
              <a:ext cx="1266195"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Animations</a:t>
              </a:r>
            </a:p>
          </p:txBody>
        </p:sp>
        <p:sp>
          <p:nvSpPr>
            <p:cNvPr id="8" name="Rectangle 7"/>
            <p:cNvSpPr/>
            <p:nvPr/>
          </p:nvSpPr>
          <p:spPr>
            <a:xfrm>
              <a:off x="755650" y="1618794"/>
              <a:ext cx="7632700" cy="2021268"/>
            </a:xfrm>
            <a:prstGeom prst="rect">
              <a:avLst/>
            </a:prstGeom>
            <a:noFill/>
            <a:ln w="19050">
              <a:solidFill>
                <a:srgbClr val="18A0DB"/>
              </a:solidFill>
            </a:ln>
          </p:spPr>
          <p:txBody>
            <a:bodyPr wrap="square" lIns="216000" tIns="216000" rIns="216000" bIns="216000">
              <a:spAutoFit/>
            </a:bodyPr>
            <a:lstStyle/>
            <a:p>
              <a:pPr>
                <a:spcAft>
                  <a:spcPts val="600"/>
                </a:spcAft>
              </a:pPr>
              <a:r>
                <a:rPr lang="en-GB" sz="1400" dirty="0">
                  <a:latin typeface="Roboto" panose="02000000000000000000" pitchFamily="2" charset="0"/>
                  <a:ea typeface="Roboto" panose="02000000000000000000" pitchFamily="2" charset="0"/>
                </a:rPr>
                <a:t>This resource has been designed with animations to make it as fun and engaging as possible. To view the content in the correct formatting, please view the PowerPoint in ‘slide show mode’. This takes you from desktop to presentation mode. If you view the slides out of ‘slide show mode’, you may find that some of the text and images overlap each other and/or are difficult to read. </a:t>
              </a:r>
            </a:p>
            <a:p>
              <a:pPr>
                <a:spcAft>
                  <a:spcPts val="600"/>
                </a:spcAft>
              </a:pPr>
              <a:r>
                <a:rPr lang="en-GB" sz="1400" dirty="0">
                  <a:latin typeface="Roboto" panose="02000000000000000000" pitchFamily="2" charset="0"/>
                  <a:ea typeface="Roboto" panose="02000000000000000000" pitchFamily="2" charset="0"/>
                </a:rPr>
                <a:t>To enter slide show mode, go to the </a:t>
              </a:r>
              <a:r>
                <a:rPr lang="en-GB" sz="1400" b="1" dirty="0">
                  <a:latin typeface="Roboto" panose="02000000000000000000" pitchFamily="2" charset="0"/>
                  <a:ea typeface="Roboto" panose="02000000000000000000" pitchFamily="2" charset="0"/>
                </a:rPr>
                <a:t>slide show menu tab </a:t>
              </a:r>
              <a:r>
                <a:rPr lang="en-GB" sz="1400" dirty="0">
                  <a:latin typeface="Roboto" panose="02000000000000000000" pitchFamily="2" charset="0"/>
                  <a:ea typeface="Roboto" panose="02000000000000000000" pitchFamily="2" charset="0"/>
                </a:rPr>
                <a:t>and select either </a:t>
              </a:r>
              <a:r>
                <a:rPr lang="en-GB" sz="1400" b="1" dirty="0">
                  <a:latin typeface="Roboto" panose="02000000000000000000" pitchFamily="2" charset="0"/>
                  <a:ea typeface="Roboto" panose="02000000000000000000" pitchFamily="2" charset="0"/>
                </a:rPr>
                <a:t>from beginning</a:t>
              </a:r>
              <a:r>
                <a:rPr lang="en-GB" sz="1400" dirty="0">
                  <a:latin typeface="Roboto" panose="02000000000000000000" pitchFamily="2" charset="0"/>
                  <a:ea typeface="Roboto" panose="02000000000000000000" pitchFamily="2" charset="0"/>
                </a:rPr>
                <a:t> </a:t>
              </a:r>
              <a:r>
                <a:rPr lang="en-GB" sz="1400" b="1" dirty="0">
                  <a:latin typeface="Roboto" panose="02000000000000000000" pitchFamily="2" charset="0"/>
                  <a:ea typeface="Roboto" panose="02000000000000000000" pitchFamily="2" charset="0"/>
                </a:rPr>
                <a:t>or from current slide</a:t>
              </a:r>
              <a:r>
                <a:rPr lang="en-GB" sz="1400" dirty="0">
                  <a:latin typeface="Roboto" panose="02000000000000000000" pitchFamily="2" charset="0"/>
                  <a:ea typeface="Roboto" panose="02000000000000000000" pitchFamily="2" charset="0"/>
                </a:rPr>
                <a:t>.</a:t>
              </a:r>
            </a:p>
          </p:txBody>
        </p:sp>
      </p:grpSp>
      <p:sp>
        <p:nvSpPr>
          <p:cNvPr id="2" name="Rectangle 1"/>
          <p:cNvSpPr/>
          <p:nvPr/>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spTree>
    <p:extLst>
      <p:ext uri="{BB962C8B-B14F-4D97-AF65-F5344CB8AC3E}">
        <p14:creationId xmlns:p14="http://schemas.microsoft.com/office/powerpoint/2010/main" val="2862974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8AAB210-BEF4-436E-B31D-B826E68D2000}"/>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1" name="Group 50">
            <a:extLst>
              <a:ext uri="{FF2B5EF4-FFF2-40B4-BE49-F238E27FC236}">
                <a16:creationId xmlns:a16="http://schemas.microsoft.com/office/drawing/2014/main" id="{38EC591C-1EFB-45CF-85CC-20CF9C0FFC95}"/>
              </a:ext>
            </a:extLst>
          </p:cNvPr>
          <p:cNvGrpSpPr/>
          <p:nvPr/>
        </p:nvGrpSpPr>
        <p:grpSpPr>
          <a:xfrm>
            <a:off x="6380032" y="735724"/>
            <a:ext cx="2028801" cy="5053807"/>
            <a:chOff x="6380032" y="735724"/>
            <a:chExt cx="2028801" cy="5053807"/>
          </a:xfrm>
        </p:grpSpPr>
        <p:sp>
          <p:nvSpPr>
            <p:cNvPr id="52" name="Rectangle 51">
              <a:extLst>
                <a:ext uri="{FF2B5EF4-FFF2-40B4-BE49-F238E27FC236}">
                  <a16:creationId xmlns:a16="http://schemas.microsoft.com/office/drawing/2014/main" id="{65400118-5848-42F3-B426-E3E28827D236}"/>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4">
              <a:extLst>
                <a:ext uri="{FF2B5EF4-FFF2-40B4-BE49-F238E27FC236}">
                  <a16:creationId xmlns:a16="http://schemas.microsoft.com/office/drawing/2014/main" id="{6ECC04E0-630A-4939-AA3A-912948FC1C27}"/>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4" name="Rectangle 4">
              <a:extLst>
                <a:ext uri="{FF2B5EF4-FFF2-40B4-BE49-F238E27FC236}">
                  <a16:creationId xmlns:a16="http://schemas.microsoft.com/office/drawing/2014/main" id="{1F9DA03A-9A46-4A51-81F7-10BFC69E8395}"/>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5" name="Rectangle 4">
              <a:extLst>
                <a:ext uri="{FF2B5EF4-FFF2-40B4-BE49-F238E27FC236}">
                  <a16:creationId xmlns:a16="http://schemas.microsoft.com/office/drawing/2014/main" id="{E32EE130-EC87-43D9-A61B-FBF276966129}"/>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6" name="Rectangle 4">
              <a:extLst>
                <a:ext uri="{FF2B5EF4-FFF2-40B4-BE49-F238E27FC236}">
                  <a16:creationId xmlns:a16="http://schemas.microsoft.com/office/drawing/2014/main" id="{6308A27C-28C8-4E58-AB1F-477BCCDC84B2}"/>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7" name="Rectangle 4">
              <a:extLst>
                <a:ext uri="{FF2B5EF4-FFF2-40B4-BE49-F238E27FC236}">
                  <a16:creationId xmlns:a16="http://schemas.microsoft.com/office/drawing/2014/main" id="{354CF612-3600-43F1-8823-ABF7E090D882}"/>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8" name="Rectangle 4">
              <a:extLst>
                <a:ext uri="{FF2B5EF4-FFF2-40B4-BE49-F238E27FC236}">
                  <a16:creationId xmlns:a16="http://schemas.microsoft.com/office/drawing/2014/main" id="{2DA1F7C3-DBCE-4B4A-8D85-CB13D59BB8FA}"/>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59" name="Rectangle 4">
              <a:extLst>
                <a:ext uri="{FF2B5EF4-FFF2-40B4-BE49-F238E27FC236}">
                  <a16:creationId xmlns:a16="http://schemas.microsoft.com/office/drawing/2014/main" id="{AD678AA1-EAAA-43CD-B9DD-AD9197D6EE1F}"/>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0" name="Rectangle 4">
              <a:extLst>
                <a:ext uri="{FF2B5EF4-FFF2-40B4-BE49-F238E27FC236}">
                  <a16:creationId xmlns:a16="http://schemas.microsoft.com/office/drawing/2014/main" id="{EB3B1010-02AE-4D57-B8B4-FF08E70DF38B}"/>
                </a:ext>
              </a:extLst>
            </p:cNvPr>
            <p:cNvSpPr>
              <a:spLocks noChangeArrowheads="1"/>
            </p:cNvSpPr>
            <p:nvPr/>
          </p:nvSpPr>
          <p:spPr bwMode="auto">
            <a:xfrm>
              <a:off x="6398339" y="2300680"/>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1" name="Rectangle 4">
              <a:extLst>
                <a:ext uri="{FF2B5EF4-FFF2-40B4-BE49-F238E27FC236}">
                  <a16:creationId xmlns:a16="http://schemas.microsoft.com/office/drawing/2014/main" id="{53970B66-19F4-4752-844A-40EE4DDD3CD3}"/>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2" name="Rectangle 4">
              <a:extLst>
                <a:ext uri="{FF2B5EF4-FFF2-40B4-BE49-F238E27FC236}">
                  <a16:creationId xmlns:a16="http://schemas.microsoft.com/office/drawing/2014/main" id="{44E7EDD8-646E-4204-8D8F-960229D9ED72}"/>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7</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755211" y="3009892"/>
            <a:ext cx="5128088" cy="11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solidFill>
                  <a:schemeClr val="tx1"/>
                </a:solidFill>
              </a:rPr>
              <a:t>What does the 3 in 524.39 represent?</a:t>
            </a:r>
            <a:endParaRPr lang="en-GB" altLang="en-US" sz="32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Hundredths</a:t>
            </a:r>
          </a:p>
        </p:txBody>
      </p:sp>
      <p:sp>
        <p:nvSpPr>
          <p:cNvPr id="9" name="Option 3">
            <a:extLst>
              <a:ext uri="{FF2B5EF4-FFF2-40B4-BE49-F238E27FC236}">
                <a16:creationId xmlns:a16="http://schemas.microsoft.com/office/drawing/2014/main" id="{E7B430C7-4784-457E-B87E-FCD2E109E1D8}"/>
              </a:ext>
            </a:extLst>
          </p:cNvPr>
          <p:cNvSpPr/>
          <p:nvPr/>
        </p:nvSpPr>
        <p:spPr>
          <a:xfrm>
            <a:off x="3558884" y="5280878"/>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Tenths</a:t>
            </a:r>
          </a:p>
        </p:txBody>
      </p:sp>
      <p:sp>
        <p:nvSpPr>
          <p:cNvPr id="10" name="Option 4">
            <a:extLst>
              <a:ext uri="{FF2B5EF4-FFF2-40B4-BE49-F238E27FC236}">
                <a16:creationId xmlns:a16="http://schemas.microsoft.com/office/drawing/2014/main" id="{7D41A1ED-2706-4DB3-910D-95623BD97D30}"/>
              </a:ext>
            </a:extLst>
          </p:cNvPr>
          <p:cNvSpPr/>
          <p:nvPr/>
        </p:nvSpPr>
        <p:spPr>
          <a:xfrm>
            <a:off x="757311" y="4382900"/>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Tens</a:t>
            </a:r>
          </a:p>
        </p:txBody>
      </p:sp>
      <p:sp>
        <p:nvSpPr>
          <p:cNvPr id="11" name="Answer 1">
            <a:extLst>
              <a:ext uri="{FF2B5EF4-FFF2-40B4-BE49-F238E27FC236}">
                <a16:creationId xmlns:a16="http://schemas.microsoft.com/office/drawing/2014/main" id="{052DC99A-AE1F-4594-B501-8EFDB2D7C92D}"/>
              </a:ext>
            </a:extLst>
          </p:cNvPr>
          <p:cNvSpPr/>
          <p:nvPr/>
        </p:nvSpPr>
        <p:spPr>
          <a:xfrm>
            <a:off x="757310" y="5271855"/>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sp>
        <p:nvSpPr>
          <p:cNvPr id="12" name="Answer 2">
            <a:extLst>
              <a:ext uri="{FF2B5EF4-FFF2-40B4-BE49-F238E27FC236}">
                <a16:creationId xmlns:a16="http://schemas.microsoft.com/office/drawing/2014/main" id="{B00DD728-3553-4AAD-850C-F9C7C5FC08B9}"/>
              </a:ext>
            </a:extLst>
          </p:cNvPr>
          <p:cNvSpPr/>
          <p:nvPr/>
        </p:nvSpPr>
        <p:spPr>
          <a:xfrm>
            <a:off x="3558884" y="4400751"/>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Hundredths</a:t>
            </a:r>
          </a:p>
        </p:txBody>
      </p:sp>
      <p:sp>
        <p:nvSpPr>
          <p:cNvPr id="13" name="Answer 3">
            <a:extLst>
              <a:ext uri="{FF2B5EF4-FFF2-40B4-BE49-F238E27FC236}">
                <a16:creationId xmlns:a16="http://schemas.microsoft.com/office/drawing/2014/main" id="{24DD1305-F2A4-4DFE-B567-2965BF79C8F4}"/>
              </a:ext>
            </a:extLst>
          </p:cNvPr>
          <p:cNvSpPr/>
          <p:nvPr/>
        </p:nvSpPr>
        <p:spPr>
          <a:xfrm>
            <a:off x="3535072" y="5271855"/>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Tenths</a:t>
            </a:r>
          </a:p>
        </p:txBody>
      </p:sp>
      <p:sp>
        <p:nvSpPr>
          <p:cNvPr id="14" name="Answer 4">
            <a:extLst>
              <a:ext uri="{FF2B5EF4-FFF2-40B4-BE49-F238E27FC236}">
                <a16:creationId xmlns:a16="http://schemas.microsoft.com/office/drawing/2014/main" id="{7C1A2281-B2FA-489C-809C-D9CF41E684C4}"/>
              </a:ext>
            </a:extLst>
          </p:cNvPr>
          <p:cNvSpPr/>
          <p:nvPr/>
        </p:nvSpPr>
        <p:spPr>
          <a:xfrm>
            <a:off x="747385" y="4392345"/>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Tens</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47647"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833159"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050980" y="3661959"/>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58681" y="1964155"/>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58098" y="5262410"/>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sp>
        <p:nvSpPr>
          <p:cNvPr id="37" name="Answer 4">
            <a:extLst>
              <a:ext uri="{FF2B5EF4-FFF2-40B4-BE49-F238E27FC236}">
                <a16:creationId xmlns:a16="http://schemas.microsoft.com/office/drawing/2014/main" id="{3DB9214C-0831-4B1F-A01B-6C4200B3BDDF}"/>
              </a:ext>
            </a:extLst>
          </p:cNvPr>
          <p:cNvSpPr/>
          <p:nvPr/>
        </p:nvSpPr>
        <p:spPr>
          <a:xfrm>
            <a:off x="757310" y="4382900"/>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Tens</a:t>
            </a:r>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726679" y="2202490"/>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5966" y="4679370"/>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77879" y="2673145"/>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$700 000!</a:t>
            </a:r>
            <a:endParaRPr lang="en-GB" altLang="en-US" sz="4400" b="1" dirty="0">
              <a:ln w="19050">
                <a:noFill/>
              </a:ln>
              <a:solidFill>
                <a:srgbClr val="232321"/>
              </a:solidFill>
            </a:endParaRPr>
          </a:p>
        </p:txBody>
      </p:sp>
    </p:spTree>
    <p:extLst>
      <p:ext uri="{BB962C8B-B14F-4D97-AF65-F5344CB8AC3E}">
        <p14:creationId xmlns:p14="http://schemas.microsoft.com/office/powerpoint/2010/main" val="2194721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846724A-F47F-4963-971D-0052B30D156F}"/>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95DF9E6A-9108-4997-9FB9-D2C206FD8F43}"/>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5C176796-07AD-4A6E-8307-88086C0BC95B}"/>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368CCE52-8AA1-4E6B-BF0A-F54E97C10B56}"/>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1769E7FB-26CE-4302-A400-8456E1BC9783}"/>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03E7E489-C3BE-4BDA-868B-77F7C5FAB937}"/>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696C0A72-4FFE-4C34-8B5D-69741827093D}"/>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4C87FD54-5D90-4BBD-A96F-E80A11500801}"/>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5488AA55-5200-40CD-9931-46B05F1C9BF9}"/>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1E03C196-7505-4840-9805-E07EBA7D8BBD}"/>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787283B4-3C6B-45C8-B00F-8D3204A2F772}"/>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55D137C7-BFF6-47B3-81BD-AFA7354060C4}"/>
                </a:ext>
              </a:extLst>
            </p:cNvPr>
            <p:cNvSpPr>
              <a:spLocks noChangeArrowheads="1"/>
            </p:cNvSpPr>
            <p:nvPr/>
          </p:nvSpPr>
          <p:spPr bwMode="auto">
            <a:xfrm>
              <a:off x="6398339" y="1805277"/>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B123453A-008C-4658-A362-9208208DAEEC}"/>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8</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544945" y="2980866"/>
            <a:ext cx="5714925" cy="143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solidFill>
                  <a:schemeClr val="tx1"/>
                </a:solidFill>
              </a:rPr>
              <a:t>What would the answer be if you added one hundred thousand to 569.25?</a:t>
            </a:r>
            <a:endParaRPr lang="en-GB" altLang="en-US" sz="28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669.25</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1569.25</a:t>
            </a:r>
          </a:p>
        </p:txBody>
      </p:sp>
      <p:sp>
        <p:nvSpPr>
          <p:cNvPr id="9" name="Option 3">
            <a:extLst>
              <a:ext uri="{FF2B5EF4-FFF2-40B4-BE49-F238E27FC236}">
                <a16:creationId xmlns:a16="http://schemas.microsoft.com/office/drawing/2014/main" id="{E7B430C7-4784-457E-B87E-FCD2E109E1D8}"/>
              </a:ext>
            </a:extLst>
          </p:cNvPr>
          <p:cNvSpPr/>
          <p:nvPr/>
        </p:nvSpPr>
        <p:spPr>
          <a:xfrm>
            <a:off x="755211" y="439536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100 569.25</a:t>
            </a:r>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569 000.25</a:t>
            </a:r>
          </a:p>
        </p:txBody>
      </p:sp>
      <p:sp>
        <p:nvSpPr>
          <p:cNvPr id="11" name="Answer 1">
            <a:extLst>
              <a:ext uri="{FF2B5EF4-FFF2-40B4-BE49-F238E27FC236}">
                <a16:creationId xmlns:a16="http://schemas.microsoft.com/office/drawing/2014/main" id="{052DC99A-AE1F-4594-B501-8EFDB2D7C92D}"/>
              </a:ext>
            </a:extLst>
          </p:cNvPr>
          <p:cNvSpPr/>
          <p:nvPr/>
        </p:nvSpPr>
        <p:spPr>
          <a:xfrm>
            <a:off x="748669" y="5271432"/>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669.25</a:t>
            </a:r>
          </a:p>
        </p:txBody>
      </p:sp>
      <p:sp>
        <p:nvSpPr>
          <p:cNvPr id="12" name="Answer 2">
            <a:extLst>
              <a:ext uri="{FF2B5EF4-FFF2-40B4-BE49-F238E27FC236}">
                <a16:creationId xmlns:a16="http://schemas.microsoft.com/office/drawing/2014/main" id="{B00DD728-3553-4AAD-850C-F9C7C5FC08B9}"/>
              </a:ext>
            </a:extLst>
          </p:cNvPr>
          <p:cNvSpPr/>
          <p:nvPr/>
        </p:nvSpPr>
        <p:spPr>
          <a:xfrm>
            <a:off x="3548771" y="4406152"/>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1569.25</a:t>
            </a:r>
          </a:p>
        </p:txBody>
      </p:sp>
      <p:sp>
        <p:nvSpPr>
          <p:cNvPr id="13" name="Answer 3">
            <a:extLst>
              <a:ext uri="{FF2B5EF4-FFF2-40B4-BE49-F238E27FC236}">
                <a16:creationId xmlns:a16="http://schemas.microsoft.com/office/drawing/2014/main" id="{24DD1305-F2A4-4DFE-B567-2965BF79C8F4}"/>
              </a:ext>
            </a:extLst>
          </p:cNvPr>
          <p:cNvSpPr/>
          <p:nvPr/>
        </p:nvSpPr>
        <p:spPr>
          <a:xfrm>
            <a:off x="748668" y="4380635"/>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100 569.25</a:t>
            </a:r>
          </a:p>
        </p:txBody>
      </p:sp>
      <p:sp>
        <p:nvSpPr>
          <p:cNvPr id="14" name="Answer 4">
            <a:extLst>
              <a:ext uri="{FF2B5EF4-FFF2-40B4-BE49-F238E27FC236}">
                <a16:creationId xmlns:a16="http://schemas.microsoft.com/office/drawing/2014/main" id="{7C1A2281-B2FA-489C-809C-D9CF41E684C4}"/>
              </a:ext>
            </a:extLst>
          </p:cNvPr>
          <p:cNvSpPr/>
          <p:nvPr/>
        </p:nvSpPr>
        <p:spPr>
          <a:xfrm>
            <a:off x="3541133" y="5276493"/>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569 000.25</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01463"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86975"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145341" y="3627832"/>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576440" y="1947248"/>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57240" y="5266219"/>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669.25</a:t>
            </a:r>
          </a:p>
        </p:txBody>
      </p:sp>
      <p:sp>
        <p:nvSpPr>
          <p:cNvPr id="37" name="Answer 4">
            <a:extLst>
              <a:ext uri="{FF2B5EF4-FFF2-40B4-BE49-F238E27FC236}">
                <a16:creationId xmlns:a16="http://schemas.microsoft.com/office/drawing/2014/main" id="{3DB9214C-0831-4B1F-A01B-6C4200B3BDDF}"/>
              </a:ext>
            </a:extLst>
          </p:cNvPr>
          <p:cNvSpPr/>
          <p:nvPr/>
        </p:nvSpPr>
        <p:spPr>
          <a:xfrm>
            <a:off x="3548771" y="5257378"/>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569 000.25</a:t>
            </a:r>
            <a:endParaRPr lang="en-GB" sz="3600" dirty="0"/>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644438" y="2185583"/>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76440" y="2420404"/>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$800 000!</a:t>
            </a:r>
            <a:endParaRPr lang="en-GB" altLang="en-US" sz="44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3969" y="3818318"/>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474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B7A1888-8381-4605-8620-1DB55999793D}"/>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D1D2DB60-A944-4B36-875E-4F5FEB6EFDD3}"/>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ADDD6632-BBD3-46A8-9E52-DF1B92810BAC}"/>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17236F76-AE25-4500-89C1-30AD8EDD587A}"/>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CB87C1B4-446A-4EBB-9CF7-D1B26F10A9C2}"/>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AD515566-13DE-40C3-AF37-06749B042972}"/>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2B195E9E-C917-4701-BD91-35346499A129}"/>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EDE5961C-B2A5-4339-8158-D387AA6C2EED}"/>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CDB7BDB8-E8B1-4D9F-96FA-FAEE763FD26E}"/>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A1E5B6F0-3880-4CBA-BB64-BF4B2F39C4FB}"/>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F87B8E93-5EC5-46DD-A248-4EA3C235B531}"/>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FE4C7451-D803-4F98-8C4E-2B97D593CBBA}"/>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2E0890DE-24BB-40DE-BFAE-FECAA0128581}"/>
                </a:ext>
              </a:extLst>
            </p:cNvPr>
            <p:cNvSpPr>
              <a:spLocks noChangeArrowheads="1"/>
            </p:cNvSpPr>
            <p:nvPr/>
          </p:nvSpPr>
          <p:spPr bwMode="auto">
            <a:xfrm>
              <a:off x="6398339" y="1312960"/>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9</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914398" y="3111495"/>
            <a:ext cx="4938395" cy="10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solidFill>
                  <a:schemeClr val="tx1"/>
                </a:solidFill>
              </a:rPr>
              <a:t>What does the 2 represent in 914.82?</a:t>
            </a:r>
            <a:endParaRPr lang="en-GB" altLang="en-US" sz="28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Tenths</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Ones</a:t>
            </a:r>
          </a:p>
        </p:txBody>
      </p:sp>
      <p:sp>
        <p:nvSpPr>
          <p:cNvPr id="9" name="Option 3">
            <a:extLst>
              <a:ext uri="{FF2B5EF4-FFF2-40B4-BE49-F238E27FC236}">
                <a16:creationId xmlns:a16="http://schemas.microsoft.com/office/drawing/2014/main" id="{E7B430C7-4784-457E-B87E-FCD2E109E1D8}"/>
              </a:ext>
            </a:extLst>
          </p:cNvPr>
          <p:cNvSpPr/>
          <p:nvPr/>
        </p:nvSpPr>
        <p:spPr>
          <a:xfrm>
            <a:off x="755211" y="439536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Hundredths</a:t>
            </a:r>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Thousands</a:t>
            </a:r>
          </a:p>
        </p:txBody>
      </p:sp>
      <p:sp>
        <p:nvSpPr>
          <p:cNvPr id="11" name="Answer 1">
            <a:extLst>
              <a:ext uri="{FF2B5EF4-FFF2-40B4-BE49-F238E27FC236}">
                <a16:creationId xmlns:a16="http://schemas.microsoft.com/office/drawing/2014/main" id="{052DC99A-AE1F-4594-B501-8EFDB2D7C92D}"/>
              </a:ext>
            </a:extLst>
          </p:cNvPr>
          <p:cNvSpPr/>
          <p:nvPr/>
        </p:nvSpPr>
        <p:spPr>
          <a:xfrm>
            <a:off x="755211" y="5263684"/>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Tenths</a:t>
            </a:r>
          </a:p>
        </p:txBody>
      </p:sp>
      <p:sp>
        <p:nvSpPr>
          <p:cNvPr id="12" name="Answer 2">
            <a:extLst>
              <a:ext uri="{FF2B5EF4-FFF2-40B4-BE49-F238E27FC236}">
                <a16:creationId xmlns:a16="http://schemas.microsoft.com/office/drawing/2014/main" id="{B00DD728-3553-4AAD-850C-F9C7C5FC08B9}"/>
              </a:ext>
            </a:extLst>
          </p:cNvPr>
          <p:cNvSpPr/>
          <p:nvPr/>
        </p:nvSpPr>
        <p:spPr>
          <a:xfrm>
            <a:off x="3564350" y="4411197"/>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Ones</a:t>
            </a:r>
          </a:p>
        </p:txBody>
      </p:sp>
      <p:sp>
        <p:nvSpPr>
          <p:cNvPr id="13" name="Answer 3">
            <a:extLst>
              <a:ext uri="{FF2B5EF4-FFF2-40B4-BE49-F238E27FC236}">
                <a16:creationId xmlns:a16="http://schemas.microsoft.com/office/drawing/2014/main" id="{24DD1305-F2A4-4DFE-B567-2965BF79C8F4}"/>
              </a:ext>
            </a:extLst>
          </p:cNvPr>
          <p:cNvSpPr/>
          <p:nvPr/>
        </p:nvSpPr>
        <p:spPr>
          <a:xfrm>
            <a:off x="748668" y="4395365"/>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Hundredths</a:t>
            </a:r>
          </a:p>
        </p:txBody>
      </p:sp>
      <p:sp>
        <p:nvSpPr>
          <p:cNvPr id="14" name="Answer 4">
            <a:extLst>
              <a:ext uri="{FF2B5EF4-FFF2-40B4-BE49-F238E27FC236}">
                <a16:creationId xmlns:a16="http://schemas.microsoft.com/office/drawing/2014/main" id="{7C1A2281-B2FA-489C-809C-D9CF41E684C4}"/>
              </a:ext>
            </a:extLst>
          </p:cNvPr>
          <p:cNvSpPr/>
          <p:nvPr/>
        </p:nvSpPr>
        <p:spPr>
          <a:xfrm>
            <a:off x="3550466" y="5271679"/>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Thousands</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01463"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86975"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065059" y="3677795"/>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40374" y="1885003"/>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66508" y="5273244"/>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Tenths</a:t>
            </a:r>
          </a:p>
        </p:txBody>
      </p:sp>
      <p:sp>
        <p:nvSpPr>
          <p:cNvPr id="37" name="Answer 4">
            <a:extLst>
              <a:ext uri="{FF2B5EF4-FFF2-40B4-BE49-F238E27FC236}">
                <a16:creationId xmlns:a16="http://schemas.microsoft.com/office/drawing/2014/main" id="{3DB9214C-0831-4B1F-A01B-6C4200B3BDDF}"/>
              </a:ext>
            </a:extLst>
          </p:cNvPr>
          <p:cNvSpPr/>
          <p:nvPr/>
        </p:nvSpPr>
        <p:spPr>
          <a:xfrm>
            <a:off x="3525780" y="5274234"/>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Thousands</a:t>
            </a:r>
            <a:endParaRPr lang="en-GB" sz="3600" dirty="0"/>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701238" y="2206988"/>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91262" y="2434797"/>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$900 000!</a:t>
            </a:r>
            <a:endParaRPr lang="en-GB" altLang="en-US" sz="44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1995" y="3801763"/>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46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3C8542E-0442-4AB4-8D32-DF8D8D97DDB8}"/>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C5FCB342-7CD8-4C54-90D6-FDC1490808C5}"/>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FC386477-0929-46DD-8B4A-A8487FA03342}"/>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A77F71CC-7A46-4375-8701-F0D1F51FEE9B}"/>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BBE42E13-A79C-40B3-82C1-D0C85255689C}"/>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91DA7000-0A41-4C5D-BDE2-47B682A4A90C}"/>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A554A03E-21CB-45CD-BA50-8021300C73A2}"/>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0A4607CE-2B17-42AB-A796-F3E02773DBAB}"/>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680DE7AB-F8E8-403D-8ADA-AB0A3E29AB28}"/>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44763682-DBA8-40F9-809C-B5480FAD9BE8}"/>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CA426EC7-BE31-4DA4-A076-402B682A461B}"/>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4A7F42C6-4F27-4131-9408-62C6057FAA4C}"/>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E7A0B9EC-68A2-4292-A1AC-B5A5962D88EE}"/>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10</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544946" y="3213575"/>
            <a:ext cx="5700938" cy="88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solidFill>
                  <a:schemeClr val="tx1"/>
                </a:solidFill>
              </a:rPr>
              <a:t>If you added 400 000 to 3 239 677 what would you get?</a:t>
            </a:r>
            <a:endParaRPr lang="en-GB" altLang="en-US" sz="24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39163" y="439862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3 439677</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7 239 677</a:t>
            </a:r>
          </a:p>
        </p:txBody>
      </p:sp>
      <p:sp>
        <p:nvSpPr>
          <p:cNvPr id="9" name="Option 3">
            <a:extLst>
              <a:ext uri="{FF2B5EF4-FFF2-40B4-BE49-F238E27FC236}">
                <a16:creationId xmlns:a16="http://schemas.microsoft.com/office/drawing/2014/main" id="{E7B430C7-4784-457E-B87E-FCD2E109E1D8}"/>
              </a:ext>
            </a:extLst>
          </p:cNvPr>
          <p:cNvSpPr/>
          <p:nvPr/>
        </p:nvSpPr>
        <p:spPr>
          <a:xfrm>
            <a:off x="739163" y="5278516"/>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3 639 677</a:t>
            </a:r>
            <a:endParaRPr lang="en-GB" sz="4000" dirty="0"/>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3 239 477</a:t>
            </a:r>
            <a:endParaRPr lang="en-GB" sz="4000" dirty="0"/>
          </a:p>
        </p:txBody>
      </p:sp>
      <p:sp>
        <p:nvSpPr>
          <p:cNvPr id="11" name="Answer 1">
            <a:extLst>
              <a:ext uri="{FF2B5EF4-FFF2-40B4-BE49-F238E27FC236}">
                <a16:creationId xmlns:a16="http://schemas.microsoft.com/office/drawing/2014/main" id="{052DC99A-AE1F-4594-B501-8EFDB2D7C92D}"/>
              </a:ext>
            </a:extLst>
          </p:cNvPr>
          <p:cNvSpPr/>
          <p:nvPr/>
        </p:nvSpPr>
        <p:spPr>
          <a:xfrm>
            <a:off x="728761" y="4396395"/>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3 439677</a:t>
            </a:r>
          </a:p>
        </p:txBody>
      </p:sp>
      <p:sp>
        <p:nvSpPr>
          <p:cNvPr id="12" name="Answer 2">
            <a:extLst>
              <a:ext uri="{FF2B5EF4-FFF2-40B4-BE49-F238E27FC236}">
                <a16:creationId xmlns:a16="http://schemas.microsoft.com/office/drawing/2014/main" id="{B00DD728-3553-4AAD-850C-F9C7C5FC08B9}"/>
              </a:ext>
            </a:extLst>
          </p:cNvPr>
          <p:cNvSpPr/>
          <p:nvPr/>
        </p:nvSpPr>
        <p:spPr>
          <a:xfrm>
            <a:off x="3551894" y="4395898"/>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7 239 677</a:t>
            </a:r>
          </a:p>
        </p:txBody>
      </p:sp>
      <p:sp>
        <p:nvSpPr>
          <p:cNvPr id="13" name="Answer 3">
            <a:extLst>
              <a:ext uri="{FF2B5EF4-FFF2-40B4-BE49-F238E27FC236}">
                <a16:creationId xmlns:a16="http://schemas.microsoft.com/office/drawing/2014/main" id="{24DD1305-F2A4-4DFE-B567-2965BF79C8F4}"/>
              </a:ext>
            </a:extLst>
          </p:cNvPr>
          <p:cNvSpPr/>
          <p:nvPr/>
        </p:nvSpPr>
        <p:spPr>
          <a:xfrm>
            <a:off x="744526" y="5268426"/>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3 639 677</a:t>
            </a:r>
            <a:endParaRPr lang="en-GB" sz="4000" dirty="0"/>
          </a:p>
        </p:txBody>
      </p:sp>
      <p:sp>
        <p:nvSpPr>
          <p:cNvPr id="14" name="Answer 4">
            <a:extLst>
              <a:ext uri="{FF2B5EF4-FFF2-40B4-BE49-F238E27FC236}">
                <a16:creationId xmlns:a16="http://schemas.microsoft.com/office/drawing/2014/main" id="{7C1A2281-B2FA-489C-809C-D9CF41E684C4}"/>
              </a:ext>
            </a:extLst>
          </p:cNvPr>
          <p:cNvSpPr/>
          <p:nvPr/>
        </p:nvSpPr>
        <p:spPr>
          <a:xfrm>
            <a:off x="3550188" y="5282791"/>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3 239 477</a:t>
            </a:r>
            <a:endParaRPr lang="en-GB" sz="4000" dirty="0"/>
          </a:p>
        </p:txBody>
      </p:sp>
      <p:grpSp>
        <p:nvGrpSpPr>
          <p:cNvPr id="6" name="Group 5">
            <a:extLst>
              <a:ext uri="{FF2B5EF4-FFF2-40B4-BE49-F238E27FC236}">
                <a16:creationId xmlns:a16="http://schemas.microsoft.com/office/drawing/2014/main" id="{D52F29EA-B23B-4F77-9B2E-2E24616B2F95}"/>
              </a:ext>
            </a:extLst>
          </p:cNvPr>
          <p:cNvGrpSpPr/>
          <p:nvPr/>
        </p:nvGrpSpPr>
        <p:grpSpPr>
          <a:xfrm>
            <a:off x="4392226"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77738"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214217" y="3568346"/>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724573" y="1879357"/>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28761" y="4386399"/>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3 439677</a:t>
            </a:r>
          </a:p>
        </p:txBody>
      </p:sp>
      <p:sp>
        <p:nvSpPr>
          <p:cNvPr id="37" name="Answer 4">
            <a:extLst>
              <a:ext uri="{FF2B5EF4-FFF2-40B4-BE49-F238E27FC236}">
                <a16:creationId xmlns:a16="http://schemas.microsoft.com/office/drawing/2014/main" id="{3DB9214C-0831-4B1F-A01B-6C4200B3BDDF}"/>
              </a:ext>
            </a:extLst>
          </p:cNvPr>
          <p:cNvSpPr/>
          <p:nvPr/>
        </p:nvSpPr>
        <p:spPr>
          <a:xfrm>
            <a:off x="3550187" y="5280479"/>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3 239 477</a:t>
            </a:r>
            <a:endParaRPr lang="en-GB" sz="4000" dirty="0"/>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866463" y="2117692"/>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7950" y="4671210"/>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99973" y="2997114"/>
            <a:ext cx="7730847" cy="950194"/>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congratulations you won!</a:t>
            </a:r>
            <a:endParaRPr lang="en-GB" altLang="en-US" sz="4400" b="1" dirty="0">
              <a:ln w="19050">
                <a:noFill/>
              </a:ln>
              <a:solidFill>
                <a:srgbClr val="232321"/>
              </a:solidFill>
            </a:endParaRPr>
          </a:p>
        </p:txBody>
      </p:sp>
    </p:spTree>
    <p:extLst>
      <p:ext uri="{BB962C8B-B14F-4D97-AF65-F5344CB8AC3E}">
        <p14:creationId xmlns:p14="http://schemas.microsoft.com/office/powerpoint/2010/main" val="3198728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417E97-527E-45EB-8D73-F12F295EDFA2}"/>
              </a:ext>
            </a:extLst>
          </p:cNvPr>
          <p:cNvPicPr>
            <a:picLocks noChangeAspect="1"/>
          </p:cNvPicPr>
          <p:nvPr/>
        </p:nvPicPr>
        <p:blipFill rotWithShape="1">
          <a:blip r:embed="rId2"/>
          <a:srcRect l="4124" t="2139" r="4115" b="4813"/>
          <a:stretch/>
        </p:blipFill>
        <p:spPr>
          <a:xfrm>
            <a:off x="1809557" y="235118"/>
            <a:ext cx="5812905" cy="5292304"/>
          </a:xfrm>
          <a:prstGeom prst="ellipse">
            <a:avLst/>
          </a:prstGeom>
        </p:spPr>
      </p:pic>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907490" y="5451369"/>
            <a:ext cx="2618913" cy="665486"/>
          </a:xfrm>
          <a:prstGeom prst="roundRect">
            <a:avLst/>
          </a:prstGeom>
          <a:solidFill>
            <a:srgbClr val="E5C800"/>
          </a:solidFill>
          <a:ln>
            <a:no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AU" altLang="en-US" sz="3200" b="1" dirty="0">
                <a:ln w="19050">
                  <a:noFill/>
                </a:ln>
                <a:solidFill>
                  <a:srgbClr val="232321"/>
                </a:solidFill>
              </a:rPr>
              <a:t>How to Play</a:t>
            </a:r>
            <a:endParaRPr lang="en-GB" altLang="en-US" sz="3200" b="1" dirty="0">
              <a:ln w="19050">
                <a:noFill/>
              </a:ln>
              <a:solidFill>
                <a:srgbClr val="232321"/>
              </a:solidFill>
              <a:cs typeface="Arial" panose="020B0604020202020204" pitchFamily="34" charset="0"/>
            </a:endParaRPr>
          </a:p>
        </p:txBody>
      </p:sp>
      <p:sp>
        <p:nvSpPr>
          <p:cNvPr id="19" name="Rectangle 4">
            <a:hlinkClick r:id="" action="ppaction://hlinkshowjump?jump=nextslide"/>
            <a:extLst>
              <a:ext uri="{FF2B5EF4-FFF2-40B4-BE49-F238E27FC236}">
                <a16:creationId xmlns:a16="http://schemas.microsoft.com/office/drawing/2014/main" id="{58EA65BC-B074-4029-B5EF-C32DBCC64CDE}"/>
              </a:ext>
            </a:extLst>
          </p:cNvPr>
          <p:cNvSpPr>
            <a:spLocks noChangeArrowheads="1"/>
          </p:cNvSpPr>
          <p:nvPr/>
        </p:nvSpPr>
        <p:spPr bwMode="auto">
          <a:xfrm>
            <a:off x="5665921" y="5451369"/>
            <a:ext cx="2618913" cy="665486"/>
          </a:xfrm>
          <a:prstGeom prst="roundRect">
            <a:avLst/>
          </a:prstGeom>
          <a:solidFill>
            <a:srgbClr val="85BD33"/>
          </a:solidFill>
          <a:ln>
            <a:no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AU" altLang="en-US" sz="3200" b="1" dirty="0">
                <a:ln w="19050">
                  <a:noFill/>
                </a:ln>
                <a:solidFill>
                  <a:srgbClr val="232321"/>
                </a:solidFill>
              </a:rPr>
              <a:t>Game Start</a:t>
            </a:r>
            <a:endParaRPr lang="en-GB" altLang="en-US" sz="3200" b="1" dirty="0">
              <a:ln w="19050">
                <a:noFill/>
              </a:ln>
              <a:solidFill>
                <a:srgbClr val="232321"/>
              </a:solidFill>
              <a:cs typeface="Arial" panose="020B0604020202020204" pitchFamily="34" charset="0"/>
            </a:endParaRPr>
          </a:p>
        </p:txBody>
      </p:sp>
      <p:sp>
        <p:nvSpPr>
          <p:cNvPr id="21" name="Rectangle 4">
            <a:extLst>
              <a:ext uri="{FF2B5EF4-FFF2-40B4-BE49-F238E27FC236}">
                <a16:creationId xmlns:a16="http://schemas.microsoft.com/office/drawing/2014/main" id="{DD495DB0-872D-4405-810B-5AFC644A12C1}"/>
              </a:ext>
            </a:extLst>
          </p:cNvPr>
          <p:cNvSpPr>
            <a:spLocks noChangeArrowheads="1"/>
          </p:cNvSpPr>
          <p:nvPr/>
        </p:nvSpPr>
        <p:spPr bwMode="auto">
          <a:xfrm>
            <a:off x="1809557" y="1523840"/>
            <a:ext cx="5812906" cy="2889199"/>
          </a:xfrm>
          <a:prstGeom prst="roundRect">
            <a:avLst>
              <a:gd name="adj" fmla="val 9196"/>
            </a:avLst>
          </a:prstGeom>
          <a:solidFill>
            <a:schemeClr val="bg1"/>
          </a:solidFill>
          <a:ln w="57150">
            <a:solidFill>
              <a:srgbClr val="E5C800"/>
            </a:solidFill>
          </a:ln>
        </p:spPr>
        <p:txBody>
          <a:bodyPr wrap="square" lIns="0" tIns="7200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dirty="0">
                <a:ln w="19050">
                  <a:noFill/>
                </a:ln>
                <a:solidFill>
                  <a:srgbClr val="232321"/>
                </a:solidFill>
              </a:rPr>
              <a:t>Test your place value knowledge to try and become a </a:t>
            </a:r>
            <a:r>
              <a:rPr lang="en-GB" altLang="en-US" sz="2400" b="1" dirty="0">
                <a:ln w="19050">
                  <a:noFill/>
                </a:ln>
                <a:solidFill>
                  <a:srgbClr val="232321"/>
                </a:solidFill>
              </a:rPr>
              <a:t>millionaire</a:t>
            </a:r>
            <a:r>
              <a:rPr lang="en-GB" altLang="en-US" sz="2400" dirty="0">
                <a:ln w="19050">
                  <a:noFill/>
                </a:ln>
                <a:solidFill>
                  <a:srgbClr val="232321"/>
                </a:solidFill>
              </a:rPr>
              <a:t> and win an imaginary </a:t>
            </a:r>
            <a:r>
              <a:rPr lang="en-GB" altLang="en-US" sz="2400" b="1" dirty="0">
                <a:ln w="19050">
                  <a:noFill/>
                </a:ln>
                <a:solidFill>
                  <a:srgbClr val="232321"/>
                </a:solidFill>
              </a:rPr>
              <a:t>$1 000 000</a:t>
            </a:r>
            <a:r>
              <a:rPr lang="en-GB" altLang="en-US" sz="2400" dirty="0">
                <a:ln w="19050">
                  <a:noFill/>
                </a:ln>
                <a:solidFill>
                  <a:srgbClr val="232321"/>
                </a:solidFill>
              </a:rPr>
              <a:t>, and of course bragging rights with your friends!</a:t>
            </a:r>
          </a:p>
          <a:p>
            <a:pPr algn="ctr" eaLnBrk="1" hangingPunct="1">
              <a:lnSpc>
                <a:spcPct val="100000"/>
              </a:lnSpc>
              <a:spcBef>
                <a:spcPct val="0"/>
              </a:spcBef>
              <a:buFontTx/>
              <a:buNone/>
            </a:pPr>
            <a:r>
              <a:rPr lang="en-GB" altLang="en-US" sz="2400" dirty="0">
                <a:ln w="19050">
                  <a:noFill/>
                </a:ln>
                <a:solidFill>
                  <a:srgbClr val="232321"/>
                </a:solidFill>
              </a:rPr>
              <a:t>You must answer all 10 questions in a row correctly to win. </a:t>
            </a:r>
          </a:p>
          <a:p>
            <a:pPr algn="ctr" eaLnBrk="1" hangingPunct="1">
              <a:lnSpc>
                <a:spcPct val="100000"/>
              </a:lnSpc>
              <a:spcBef>
                <a:spcPct val="0"/>
              </a:spcBef>
              <a:buFontTx/>
              <a:buNone/>
            </a:pPr>
            <a:r>
              <a:rPr lang="en-GB" altLang="en-US" sz="2800" b="1" dirty="0">
                <a:ln w="19050">
                  <a:noFill/>
                </a:ln>
                <a:solidFill>
                  <a:srgbClr val="232321"/>
                </a:solidFill>
              </a:rPr>
              <a:t>Good luck!</a:t>
            </a:r>
          </a:p>
        </p:txBody>
      </p:sp>
    </p:spTree>
    <p:extLst>
      <p:ext uri="{BB962C8B-B14F-4D97-AF65-F5344CB8AC3E}">
        <p14:creationId xmlns:p14="http://schemas.microsoft.com/office/powerpoint/2010/main" val="1034345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21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nextCondLst>
                <p:cond evt="onClick" delay="0">
                  <p:tgtEl>
                    <p:spTgt spid="9219"/>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CC64D-940C-470D-9CFC-870D3840C8D1}"/>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38" name="Group 37">
            <a:extLst>
              <a:ext uri="{FF2B5EF4-FFF2-40B4-BE49-F238E27FC236}">
                <a16:creationId xmlns:a16="http://schemas.microsoft.com/office/drawing/2014/main" id="{00A04E35-0B34-4526-B9C8-610124B3546C}"/>
              </a:ext>
            </a:extLst>
          </p:cNvPr>
          <p:cNvGrpSpPr/>
          <p:nvPr/>
        </p:nvGrpSpPr>
        <p:grpSpPr>
          <a:xfrm>
            <a:off x="6380032" y="735724"/>
            <a:ext cx="2028801" cy="5053807"/>
            <a:chOff x="6380032" y="735724"/>
            <a:chExt cx="2028801" cy="5053807"/>
          </a:xfrm>
        </p:grpSpPr>
        <p:sp>
          <p:nvSpPr>
            <p:cNvPr id="39" name="Rectangle 38">
              <a:extLst>
                <a:ext uri="{FF2B5EF4-FFF2-40B4-BE49-F238E27FC236}">
                  <a16:creationId xmlns:a16="http://schemas.microsoft.com/office/drawing/2014/main" id="{394319FA-4C10-4F11-8E87-B8331D20A36A}"/>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4">
              <a:extLst>
                <a:ext uri="{FF2B5EF4-FFF2-40B4-BE49-F238E27FC236}">
                  <a16:creationId xmlns:a16="http://schemas.microsoft.com/office/drawing/2014/main" id="{06652F2B-6949-4938-B3D3-8688D30996DD}"/>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43" name="Rectangle 4">
              <a:extLst>
                <a:ext uri="{FF2B5EF4-FFF2-40B4-BE49-F238E27FC236}">
                  <a16:creationId xmlns:a16="http://schemas.microsoft.com/office/drawing/2014/main" id="{8B63EC5A-32D8-480D-84C7-3F998DF234FB}"/>
                </a:ext>
              </a:extLst>
            </p:cNvPr>
            <p:cNvSpPr>
              <a:spLocks noChangeArrowheads="1"/>
            </p:cNvSpPr>
            <p:nvPr/>
          </p:nvSpPr>
          <p:spPr bwMode="auto">
            <a:xfrm>
              <a:off x="6400128" y="5292689"/>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44" name="Rectangle 4">
              <a:extLst>
                <a:ext uri="{FF2B5EF4-FFF2-40B4-BE49-F238E27FC236}">
                  <a16:creationId xmlns:a16="http://schemas.microsoft.com/office/drawing/2014/main" id="{30289B58-E414-4AEF-B589-BEE700BF0092}"/>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45" name="Rectangle 4">
              <a:extLst>
                <a:ext uri="{FF2B5EF4-FFF2-40B4-BE49-F238E27FC236}">
                  <a16:creationId xmlns:a16="http://schemas.microsoft.com/office/drawing/2014/main" id="{A51361E9-ED53-4D75-9714-1D52D6DF0206}"/>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46" name="Rectangle 4">
              <a:extLst>
                <a:ext uri="{FF2B5EF4-FFF2-40B4-BE49-F238E27FC236}">
                  <a16:creationId xmlns:a16="http://schemas.microsoft.com/office/drawing/2014/main" id="{B5E988A4-196C-45B9-836F-5CCA74CD5EB8}"/>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47" name="Rectangle 4">
              <a:extLst>
                <a:ext uri="{FF2B5EF4-FFF2-40B4-BE49-F238E27FC236}">
                  <a16:creationId xmlns:a16="http://schemas.microsoft.com/office/drawing/2014/main" id="{268CE6BD-08AF-4701-ADBC-061E3C70C6A0}"/>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48" name="Rectangle 4">
              <a:extLst>
                <a:ext uri="{FF2B5EF4-FFF2-40B4-BE49-F238E27FC236}">
                  <a16:creationId xmlns:a16="http://schemas.microsoft.com/office/drawing/2014/main" id="{6C457720-9559-4E69-8C2D-973958D5B32B}"/>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49" name="Rectangle 4">
              <a:extLst>
                <a:ext uri="{FF2B5EF4-FFF2-40B4-BE49-F238E27FC236}">
                  <a16:creationId xmlns:a16="http://schemas.microsoft.com/office/drawing/2014/main" id="{86182C86-2E18-4993-A9F2-FDEAD071B238}"/>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50" name="Rectangle 4">
              <a:extLst>
                <a:ext uri="{FF2B5EF4-FFF2-40B4-BE49-F238E27FC236}">
                  <a16:creationId xmlns:a16="http://schemas.microsoft.com/office/drawing/2014/main" id="{A813E7D5-7E87-410E-91D5-F6873A304389}"/>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51" name="Rectangle 4">
              <a:extLst>
                <a:ext uri="{FF2B5EF4-FFF2-40B4-BE49-F238E27FC236}">
                  <a16:creationId xmlns:a16="http://schemas.microsoft.com/office/drawing/2014/main" id="{9DDE3EC7-1CC6-4021-AD3A-67C1A04437EA}"/>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1</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597737" y="3176147"/>
            <a:ext cx="5537992" cy="11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sz="3200" b="1" dirty="0"/>
              <a:t>In 3489, which digit is in the tens place value position?</a:t>
            </a:r>
            <a:endParaRPr lang="en-GB" altLang="en-US" sz="32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39163" y="439862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9</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a:t>
            </a:r>
          </a:p>
        </p:txBody>
      </p:sp>
      <p:sp>
        <p:nvSpPr>
          <p:cNvPr id="9" name="Option 3">
            <a:extLst>
              <a:ext uri="{FF2B5EF4-FFF2-40B4-BE49-F238E27FC236}">
                <a16:creationId xmlns:a16="http://schemas.microsoft.com/office/drawing/2014/main" id="{E7B430C7-4784-457E-B87E-FCD2E109E1D8}"/>
              </a:ext>
            </a:extLst>
          </p:cNvPr>
          <p:cNvSpPr/>
          <p:nvPr/>
        </p:nvSpPr>
        <p:spPr>
          <a:xfrm>
            <a:off x="739163" y="5278516"/>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8</a:t>
            </a:r>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sp>
        <p:nvSpPr>
          <p:cNvPr id="11" name="Answer 1">
            <a:extLst>
              <a:ext uri="{FF2B5EF4-FFF2-40B4-BE49-F238E27FC236}">
                <a16:creationId xmlns:a16="http://schemas.microsoft.com/office/drawing/2014/main" id="{052DC99A-AE1F-4594-B501-8EFDB2D7C92D}"/>
              </a:ext>
            </a:extLst>
          </p:cNvPr>
          <p:cNvSpPr/>
          <p:nvPr/>
        </p:nvSpPr>
        <p:spPr>
          <a:xfrm>
            <a:off x="728438" y="4391612"/>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9</a:t>
            </a:r>
          </a:p>
        </p:txBody>
      </p:sp>
      <p:sp>
        <p:nvSpPr>
          <p:cNvPr id="12" name="Answer 2">
            <a:extLst>
              <a:ext uri="{FF2B5EF4-FFF2-40B4-BE49-F238E27FC236}">
                <a16:creationId xmlns:a16="http://schemas.microsoft.com/office/drawing/2014/main" id="{B00DD728-3553-4AAD-850C-F9C7C5FC08B9}"/>
              </a:ext>
            </a:extLst>
          </p:cNvPr>
          <p:cNvSpPr/>
          <p:nvPr/>
        </p:nvSpPr>
        <p:spPr>
          <a:xfrm>
            <a:off x="3550870" y="4405775"/>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a:t>
            </a:r>
          </a:p>
        </p:txBody>
      </p:sp>
      <p:sp>
        <p:nvSpPr>
          <p:cNvPr id="13" name="Answer 3">
            <a:extLst>
              <a:ext uri="{FF2B5EF4-FFF2-40B4-BE49-F238E27FC236}">
                <a16:creationId xmlns:a16="http://schemas.microsoft.com/office/drawing/2014/main" id="{24DD1305-F2A4-4DFE-B567-2965BF79C8F4}"/>
              </a:ext>
            </a:extLst>
          </p:cNvPr>
          <p:cNvSpPr/>
          <p:nvPr/>
        </p:nvSpPr>
        <p:spPr>
          <a:xfrm>
            <a:off x="735167" y="5283978"/>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8</a:t>
            </a:r>
          </a:p>
        </p:txBody>
      </p:sp>
      <p:sp>
        <p:nvSpPr>
          <p:cNvPr id="14" name="Answer 4">
            <a:extLst>
              <a:ext uri="{FF2B5EF4-FFF2-40B4-BE49-F238E27FC236}">
                <a16:creationId xmlns:a16="http://schemas.microsoft.com/office/drawing/2014/main" id="{7C1A2281-B2FA-489C-809C-D9CF41E684C4}"/>
              </a:ext>
            </a:extLst>
          </p:cNvPr>
          <p:cNvSpPr/>
          <p:nvPr/>
        </p:nvSpPr>
        <p:spPr>
          <a:xfrm>
            <a:off x="3545629" y="5277959"/>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392226"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77738"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23338" y="2619968"/>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25073" y="4404087"/>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9</a:t>
            </a:r>
          </a:p>
        </p:txBody>
      </p:sp>
      <p:sp>
        <p:nvSpPr>
          <p:cNvPr id="37" name="Answer 4">
            <a:extLst>
              <a:ext uri="{FF2B5EF4-FFF2-40B4-BE49-F238E27FC236}">
                <a16:creationId xmlns:a16="http://schemas.microsoft.com/office/drawing/2014/main" id="{3DB9214C-0831-4B1F-A01B-6C4200B3BDDF}"/>
              </a:ext>
            </a:extLst>
          </p:cNvPr>
          <p:cNvSpPr/>
          <p:nvPr/>
        </p:nvSpPr>
        <p:spPr>
          <a:xfrm>
            <a:off x="3554235" y="5270701"/>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30</a:t>
            </a:r>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541188" y="2169429"/>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6722" y="4736594"/>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Play again">
            <a:hlinkClick r:id="rId5"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2844739" y="3635983"/>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43479" y="2502590"/>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$100 000!</a:t>
            </a:r>
            <a:endParaRPr lang="en-GB" altLang="en-US" sz="4400" b="1" dirty="0">
              <a:ln w="19050">
                <a:noFill/>
              </a:ln>
              <a:solidFill>
                <a:srgbClr val="232321"/>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5" grpId="0" animBg="1"/>
      <p:bldP spid="35" grpId="1" animBg="1"/>
      <p:bldP spid="35" grpId="2" animBg="1"/>
      <p:bldP spid="35" grpId="3" animBg="1"/>
      <p:bldP spid="33" grpId="0" animBg="1"/>
      <p:bldP spid="33" grpId="1" animBg="1"/>
      <p:bldP spid="33"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4F94A7D-21B6-473F-AF72-675249991524}"/>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37CEBD8F-2F27-419F-9091-B91D7F0DC48C}"/>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ADA21F6A-4DCF-41B7-843A-1832B324B9FF}"/>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6947C604-9DA1-4925-8DE6-37C62B422558}"/>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32C8D914-0F34-444A-A1A4-DCF690B6FB94}"/>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F4D1DE3E-9A46-4304-A3A7-C7368E7438C1}"/>
                </a:ext>
              </a:extLst>
            </p:cNvPr>
            <p:cNvSpPr>
              <a:spLocks noChangeArrowheads="1"/>
            </p:cNvSpPr>
            <p:nvPr/>
          </p:nvSpPr>
          <p:spPr bwMode="auto">
            <a:xfrm>
              <a:off x="6400128" y="4795847"/>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7A400C38-1836-4E4C-951F-2D42B360C00C}"/>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89B0A0EA-2FEE-47ED-82A9-D15FD8FE000B}"/>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3D841F46-817A-412F-B023-3471D97E8FC0}"/>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12731A45-5E5A-4C24-8A6D-EAE698EE858E}"/>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890D2DB2-1B6A-4EE3-ADFC-E860624DFB7A}"/>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1CB30FA6-3DC3-4A28-92A1-92AFDFCC5123}"/>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FEBCEBFE-B7F7-4ED3-95F7-7BBA38C3BDC5}"/>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2</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735167" y="3070164"/>
            <a:ext cx="5413544" cy="10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sz="2800" b="1" dirty="0"/>
              <a:t>In 78 210, which digit is in the hundreds place value position?</a:t>
            </a:r>
            <a:endParaRPr lang="en-GB" altLang="en-US" sz="28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8</a:t>
            </a:r>
          </a:p>
        </p:txBody>
      </p:sp>
      <p:sp>
        <p:nvSpPr>
          <p:cNvPr id="9" name="Option 3">
            <a:extLst>
              <a:ext uri="{FF2B5EF4-FFF2-40B4-BE49-F238E27FC236}">
                <a16:creationId xmlns:a16="http://schemas.microsoft.com/office/drawing/2014/main" id="{E7B430C7-4784-457E-B87E-FCD2E109E1D8}"/>
              </a:ext>
            </a:extLst>
          </p:cNvPr>
          <p:cNvSpPr/>
          <p:nvPr/>
        </p:nvSpPr>
        <p:spPr>
          <a:xfrm>
            <a:off x="755211" y="439536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2</a:t>
            </a:r>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2000</a:t>
            </a:r>
          </a:p>
        </p:txBody>
      </p:sp>
      <p:sp>
        <p:nvSpPr>
          <p:cNvPr id="11" name="Answer 1">
            <a:extLst>
              <a:ext uri="{FF2B5EF4-FFF2-40B4-BE49-F238E27FC236}">
                <a16:creationId xmlns:a16="http://schemas.microsoft.com/office/drawing/2014/main" id="{052DC99A-AE1F-4594-B501-8EFDB2D7C92D}"/>
              </a:ext>
            </a:extLst>
          </p:cNvPr>
          <p:cNvSpPr/>
          <p:nvPr/>
        </p:nvSpPr>
        <p:spPr>
          <a:xfrm>
            <a:off x="751502" y="5255432"/>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a:t>
            </a:r>
          </a:p>
        </p:txBody>
      </p:sp>
      <p:sp>
        <p:nvSpPr>
          <p:cNvPr id="12" name="Answer 2">
            <a:extLst>
              <a:ext uri="{FF2B5EF4-FFF2-40B4-BE49-F238E27FC236}">
                <a16:creationId xmlns:a16="http://schemas.microsoft.com/office/drawing/2014/main" id="{B00DD728-3553-4AAD-850C-F9C7C5FC08B9}"/>
              </a:ext>
            </a:extLst>
          </p:cNvPr>
          <p:cNvSpPr/>
          <p:nvPr/>
        </p:nvSpPr>
        <p:spPr>
          <a:xfrm>
            <a:off x="3540562" y="4394371"/>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8</a:t>
            </a:r>
          </a:p>
        </p:txBody>
      </p:sp>
      <p:sp>
        <p:nvSpPr>
          <p:cNvPr id="13" name="Answer 3">
            <a:extLst>
              <a:ext uri="{FF2B5EF4-FFF2-40B4-BE49-F238E27FC236}">
                <a16:creationId xmlns:a16="http://schemas.microsoft.com/office/drawing/2014/main" id="{24DD1305-F2A4-4DFE-B567-2965BF79C8F4}"/>
              </a:ext>
            </a:extLst>
          </p:cNvPr>
          <p:cNvSpPr/>
          <p:nvPr/>
        </p:nvSpPr>
        <p:spPr>
          <a:xfrm>
            <a:off x="747338" y="4381063"/>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2</a:t>
            </a:r>
          </a:p>
        </p:txBody>
      </p:sp>
      <p:sp>
        <p:nvSpPr>
          <p:cNvPr id="14" name="Answer 4">
            <a:extLst>
              <a:ext uri="{FF2B5EF4-FFF2-40B4-BE49-F238E27FC236}">
                <a16:creationId xmlns:a16="http://schemas.microsoft.com/office/drawing/2014/main" id="{7C1A2281-B2FA-489C-809C-D9CF41E684C4}"/>
              </a:ext>
            </a:extLst>
          </p:cNvPr>
          <p:cNvSpPr/>
          <p:nvPr/>
        </p:nvSpPr>
        <p:spPr>
          <a:xfrm>
            <a:off x="3548709" y="5274319"/>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2000</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10697"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96209"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080533" y="3608584"/>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73480" y="2401862"/>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58656" y="5254109"/>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1</a:t>
            </a:r>
          </a:p>
        </p:txBody>
      </p:sp>
      <p:sp>
        <p:nvSpPr>
          <p:cNvPr id="37" name="Answer 4">
            <a:extLst>
              <a:ext uri="{FF2B5EF4-FFF2-40B4-BE49-F238E27FC236}">
                <a16:creationId xmlns:a16="http://schemas.microsoft.com/office/drawing/2014/main" id="{3DB9214C-0831-4B1F-A01B-6C4200B3BDDF}"/>
              </a:ext>
            </a:extLst>
          </p:cNvPr>
          <p:cNvSpPr/>
          <p:nvPr/>
        </p:nvSpPr>
        <p:spPr>
          <a:xfrm>
            <a:off x="3558612" y="5282058"/>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2000</a:t>
            </a:r>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779830" y="2142135"/>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45273" y="2236435"/>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$200 000!</a:t>
            </a:r>
            <a:endParaRPr lang="en-GB" altLang="en-US" sz="44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2770" y="3853443"/>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057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2855EAE-F7EF-4673-AA89-1477C43527DE}"/>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1" name="Group 50">
            <a:extLst>
              <a:ext uri="{FF2B5EF4-FFF2-40B4-BE49-F238E27FC236}">
                <a16:creationId xmlns:a16="http://schemas.microsoft.com/office/drawing/2014/main" id="{08D76A58-C087-461B-B1CA-50D661926F4D}"/>
              </a:ext>
            </a:extLst>
          </p:cNvPr>
          <p:cNvGrpSpPr/>
          <p:nvPr/>
        </p:nvGrpSpPr>
        <p:grpSpPr>
          <a:xfrm>
            <a:off x="6380032" y="735724"/>
            <a:ext cx="2028801" cy="5053807"/>
            <a:chOff x="6380032" y="735724"/>
            <a:chExt cx="2028801" cy="5053807"/>
          </a:xfrm>
        </p:grpSpPr>
        <p:sp>
          <p:nvSpPr>
            <p:cNvPr id="52" name="Rectangle 51">
              <a:extLst>
                <a:ext uri="{FF2B5EF4-FFF2-40B4-BE49-F238E27FC236}">
                  <a16:creationId xmlns:a16="http://schemas.microsoft.com/office/drawing/2014/main" id="{3447546D-818D-4697-B0B3-1C7104BF3794}"/>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4">
              <a:extLst>
                <a:ext uri="{FF2B5EF4-FFF2-40B4-BE49-F238E27FC236}">
                  <a16:creationId xmlns:a16="http://schemas.microsoft.com/office/drawing/2014/main" id="{8F632276-536A-4173-B6D8-3121A9FD2BE9}"/>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4" name="Rectangle 4">
              <a:extLst>
                <a:ext uri="{FF2B5EF4-FFF2-40B4-BE49-F238E27FC236}">
                  <a16:creationId xmlns:a16="http://schemas.microsoft.com/office/drawing/2014/main" id="{D0BB1B7D-67ED-495D-A121-AF4AFEF84F76}"/>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5" name="Rectangle 4">
              <a:extLst>
                <a:ext uri="{FF2B5EF4-FFF2-40B4-BE49-F238E27FC236}">
                  <a16:creationId xmlns:a16="http://schemas.microsoft.com/office/drawing/2014/main" id="{289527A1-69F9-4DB1-AAB2-47C4E9135D74}"/>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6" name="Rectangle 4">
              <a:extLst>
                <a:ext uri="{FF2B5EF4-FFF2-40B4-BE49-F238E27FC236}">
                  <a16:creationId xmlns:a16="http://schemas.microsoft.com/office/drawing/2014/main" id="{52E998AB-EC58-4B69-944B-9FBA888D209B}"/>
                </a:ext>
              </a:extLst>
            </p:cNvPr>
            <p:cNvSpPr>
              <a:spLocks noChangeArrowheads="1"/>
            </p:cNvSpPr>
            <p:nvPr/>
          </p:nvSpPr>
          <p:spPr bwMode="auto">
            <a:xfrm>
              <a:off x="6400128" y="4293482"/>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7" name="Rectangle 4">
              <a:extLst>
                <a:ext uri="{FF2B5EF4-FFF2-40B4-BE49-F238E27FC236}">
                  <a16:creationId xmlns:a16="http://schemas.microsoft.com/office/drawing/2014/main" id="{EAD4B269-C476-4964-8C52-1A11E4C8E559}"/>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8" name="Rectangle 4">
              <a:extLst>
                <a:ext uri="{FF2B5EF4-FFF2-40B4-BE49-F238E27FC236}">
                  <a16:creationId xmlns:a16="http://schemas.microsoft.com/office/drawing/2014/main" id="{7409345C-B9EC-402E-B11C-86BBB5956164}"/>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59" name="Rectangle 4">
              <a:extLst>
                <a:ext uri="{FF2B5EF4-FFF2-40B4-BE49-F238E27FC236}">
                  <a16:creationId xmlns:a16="http://schemas.microsoft.com/office/drawing/2014/main" id="{5333AF87-778B-439A-9089-C891DDA18DBD}"/>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0" name="Rectangle 4">
              <a:extLst>
                <a:ext uri="{FF2B5EF4-FFF2-40B4-BE49-F238E27FC236}">
                  <a16:creationId xmlns:a16="http://schemas.microsoft.com/office/drawing/2014/main" id="{7959DCAB-9C7E-4E8C-A3FF-213DB3EA24BB}"/>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1" name="Rectangle 4">
              <a:extLst>
                <a:ext uri="{FF2B5EF4-FFF2-40B4-BE49-F238E27FC236}">
                  <a16:creationId xmlns:a16="http://schemas.microsoft.com/office/drawing/2014/main" id="{844C72C9-25F0-4E1D-89D8-DEF18D6F30F7}"/>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2" name="Rectangle 4">
              <a:extLst>
                <a:ext uri="{FF2B5EF4-FFF2-40B4-BE49-F238E27FC236}">
                  <a16:creationId xmlns:a16="http://schemas.microsoft.com/office/drawing/2014/main" id="{BDB3C4F8-B3A8-484B-96F7-401DF41DF2A5}"/>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3</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755211" y="3009892"/>
            <a:ext cx="5128088" cy="11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solidFill>
                  <a:schemeClr val="tx1"/>
                </a:solidFill>
              </a:rPr>
              <a:t>What does the 6 in 678 920 represent?</a:t>
            </a:r>
            <a:endParaRPr lang="en-GB" altLang="en-US" sz="32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Ten thousand</a:t>
            </a:r>
            <a:endParaRPr lang="en-GB" sz="2400" dirty="0"/>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Hundred</a:t>
            </a:r>
          </a:p>
        </p:txBody>
      </p:sp>
      <p:sp>
        <p:nvSpPr>
          <p:cNvPr id="9" name="Option 3">
            <a:extLst>
              <a:ext uri="{FF2B5EF4-FFF2-40B4-BE49-F238E27FC236}">
                <a16:creationId xmlns:a16="http://schemas.microsoft.com/office/drawing/2014/main" id="{E7B430C7-4784-457E-B87E-FCD2E109E1D8}"/>
              </a:ext>
            </a:extLst>
          </p:cNvPr>
          <p:cNvSpPr/>
          <p:nvPr/>
        </p:nvSpPr>
        <p:spPr>
          <a:xfrm>
            <a:off x="3558884" y="5280878"/>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400" dirty="0"/>
          </a:p>
        </p:txBody>
      </p:sp>
      <p:sp>
        <p:nvSpPr>
          <p:cNvPr id="10" name="Option 4">
            <a:extLst>
              <a:ext uri="{FF2B5EF4-FFF2-40B4-BE49-F238E27FC236}">
                <a16:creationId xmlns:a16="http://schemas.microsoft.com/office/drawing/2014/main" id="{7D41A1ED-2706-4DB3-910D-95623BD97D30}"/>
              </a:ext>
            </a:extLst>
          </p:cNvPr>
          <p:cNvSpPr/>
          <p:nvPr/>
        </p:nvSpPr>
        <p:spPr>
          <a:xfrm>
            <a:off x="757311" y="4382900"/>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Thousand</a:t>
            </a:r>
          </a:p>
        </p:txBody>
      </p:sp>
      <p:sp>
        <p:nvSpPr>
          <p:cNvPr id="11" name="Answer 1">
            <a:extLst>
              <a:ext uri="{FF2B5EF4-FFF2-40B4-BE49-F238E27FC236}">
                <a16:creationId xmlns:a16="http://schemas.microsoft.com/office/drawing/2014/main" id="{052DC99A-AE1F-4594-B501-8EFDB2D7C92D}"/>
              </a:ext>
            </a:extLst>
          </p:cNvPr>
          <p:cNvSpPr/>
          <p:nvPr/>
        </p:nvSpPr>
        <p:spPr>
          <a:xfrm>
            <a:off x="765810" y="5268547"/>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Ten thousand</a:t>
            </a:r>
            <a:endParaRPr lang="en-GB" sz="2400" dirty="0"/>
          </a:p>
        </p:txBody>
      </p:sp>
      <p:sp>
        <p:nvSpPr>
          <p:cNvPr id="12" name="Answer 2">
            <a:extLst>
              <a:ext uri="{FF2B5EF4-FFF2-40B4-BE49-F238E27FC236}">
                <a16:creationId xmlns:a16="http://schemas.microsoft.com/office/drawing/2014/main" id="{B00DD728-3553-4AAD-850C-F9C7C5FC08B9}"/>
              </a:ext>
            </a:extLst>
          </p:cNvPr>
          <p:cNvSpPr/>
          <p:nvPr/>
        </p:nvSpPr>
        <p:spPr>
          <a:xfrm>
            <a:off x="3550869" y="4398994"/>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Hundred</a:t>
            </a:r>
          </a:p>
        </p:txBody>
      </p:sp>
      <p:sp>
        <p:nvSpPr>
          <p:cNvPr id="13" name="Answer 3">
            <a:extLst>
              <a:ext uri="{FF2B5EF4-FFF2-40B4-BE49-F238E27FC236}">
                <a16:creationId xmlns:a16="http://schemas.microsoft.com/office/drawing/2014/main" id="{24DD1305-F2A4-4DFE-B567-2965BF79C8F4}"/>
              </a:ext>
            </a:extLst>
          </p:cNvPr>
          <p:cNvSpPr/>
          <p:nvPr/>
        </p:nvSpPr>
        <p:spPr>
          <a:xfrm>
            <a:off x="3549784" y="5275914"/>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400" dirty="0"/>
          </a:p>
        </p:txBody>
      </p:sp>
      <p:sp>
        <p:nvSpPr>
          <p:cNvPr id="14" name="Answer 4">
            <a:extLst>
              <a:ext uri="{FF2B5EF4-FFF2-40B4-BE49-F238E27FC236}">
                <a16:creationId xmlns:a16="http://schemas.microsoft.com/office/drawing/2014/main" id="{7C1A2281-B2FA-489C-809C-D9CF41E684C4}"/>
              </a:ext>
            </a:extLst>
          </p:cNvPr>
          <p:cNvSpPr/>
          <p:nvPr/>
        </p:nvSpPr>
        <p:spPr>
          <a:xfrm>
            <a:off x="747385" y="4393940"/>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Thousand</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47647"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833159"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059405" y="3617471"/>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58681" y="1895664"/>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56711" y="5251692"/>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Ten thousand</a:t>
            </a:r>
            <a:endParaRPr lang="en-GB" sz="2400" dirty="0"/>
          </a:p>
        </p:txBody>
      </p:sp>
      <p:sp>
        <p:nvSpPr>
          <p:cNvPr id="37" name="Answer 4">
            <a:extLst>
              <a:ext uri="{FF2B5EF4-FFF2-40B4-BE49-F238E27FC236}">
                <a16:creationId xmlns:a16="http://schemas.microsoft.com/office/drawing/2014/main" id="{3DB9214C-0831-4B1F-A01B-6C4200B3BDDF}"/>
              </a:ext>
            </a:extLst>
          </p:cNvPr>
          <p:cNvSpPr/>
          <p:nvPr/>
        </p:nvSpPr>
        <p:spPr>
          <a:xfrm>
            <a:off x="747384" y="4372708"/>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Thousand</a:t>
            </a:r>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726679" y="2133999"/>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3749" y="4720264"/>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99973" y="2690220"/>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$300 000!</a:t>
            </a:r>
            <a:endParaRPr lang="en-GB" altLang="en-US" sz="4400" b="1" dirty="0">
              <a:ln w="19050">
                <a:noFill/>
              </a:ln>
              <a:solidFill>
                <a:srgbClr val="232321"/>
              </a:solidFill>
            </a:endParaRPr>
          </a:p>
        </p:txBody>
      </p:sp>
    </p:spTree>
    <p:extLst>
      <p:ext uri="{BB962C8B-B14F-4D97-AF65-F5344CB8AC3E}">
        <p14:creationId xmlns:p14="http://schemas.microsoft.com/office/powerpoint/2010/main" val="4211396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9C072AD-AF9C-4D7D-AE8F-C4E9BEFFC6F6}"/>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1112C962-1E3B-44F7-9B2F-5C11EB042BFA}"/>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B1F043E9-A4E3-4261-B16F-59ED0BA89DAE}"/>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297FA23A-515A-45D6-8BF4-10FA07041DE0}"/>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DD162BE9-327E-41B8-889A-7B823636F04F}"/>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EFC126E3-2164-4624-9FBB-9E6AF0AAEF64}"/>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59C4861B-DB6D-4100-8E6E-C488B0B3BCB5}"/>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1DAD7820-9542-4A50-9E41-66FA11DB6CC7}"/>
                </a:ext>
              </a:extLst>
            </p:cNvPr>
            <p:cNvSpPr>
              <a:spLocks noChangeArrowheads="1"/>
            </p:cNvSpPr>
            <p:nvPr/>
          </p:nvSpPr>
          <p:spPr bwMode="auto">
            <a:xfrm>
              <a:off x="6398339" y="3791117"/>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C40CC981-9CDD-4122-BE13-20A6FFDF0405}"/>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8B89C69E-DA18-4D5E-A778-8D3E0EC0ECB0}"/>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ED4E39ED-3839-424E-B9C2-920C771071A9}"/>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37BB98A9-43A1-4FAD-AC1E-CFD5808399AE}"/>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D5B3CE3F-D5A8-4231-BB51-85D0E6BB4DBE}"/>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4</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1099126" y="3111495"/>
            <a:ext cx="4716723" cy="11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solidFill>
                  <a:schemeClr val="tx1"/>
                </a:solidFill>
              </a:rPr>
              <a:t>What does the 3 in </a:t>
            </a:r>
          </a:p>
          <a:p>
            <a:pPr algn="ctr" eaLnBrk="1" hangingPunct="1">
              <a:lnSpc>
                <a:spcPct val="100000"/>
              </a:lnSpc>
              <a:spcBef>
                <a:spcPct val="0"/>
              </a:spcBef>
              <a:buFontTx/>
              <a:buNone/>
            </a:pPr>
            <a:r>
              <a:rPr lang="en-GB" altLang="en-US" sz="3200" b="1" dirty="0">
                <a:solidFill>
                  <a:schemeClr val="tx1"/>
                </a:solidFill>
              </a:rPr>
              <a:t>3 568 000 represent?</a:t>
            </a:r>
            <a:endParaRPr lang="en-GB" altLang="en-US" sz="32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a:t>
            </a:r>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Ten thousand</a:t>
            </a:r>
          </a:p>
        </p:txBody>
      </p:sp>
      <p:sp>
        <p:nvSpPr>
          <p:cNvPr id="9" name="Option 3">
            <a:extLst>
              <a:ext uri="{FF2B5EF4-FFF2-40B4-BE49-F238E27FC236}">
                <a16:creationId xmlns:a16="http://schemas.microsoft.com/office/drawing/2014/main" id="{E7B430C7-4784-457E-B87E-FCD2E109E1D8}"/>
              </a:ext>
            </a:extLst>
          </p:cNvPr>
          <p:cNvSpPr/>
          <p:nvPr/>
        </p:nvSpPr>
        <p:spPr>
          <a:xfrm>
            <a:off x="755211" y="439536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Million</a:t>
            </a:r>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400" dirty="0"/>
          </a:p>
        </p:txBody>
      </p:sp>
      <p:sp>
        <p:nvSpPr>
          <p:cNvPr id="11" name="Answer 1">
            <a:extLst>
              <a:ext uri="{FF2B5EF4-FFF2-40B4-BE49-F238E27FC236}">
                <a16:creationId xmlns:a16="http://schemas.microsoft.com/office/drawing/2014/main" id="{052DC99A-AE1F-4594-B501-8EFDB2D7C92D}"/>
              </a:ext>
            </a:extLst>
          </p:cNvPr>
          <p:cNvSpPr/>
          <p:nvPr/>
        </p:nvSpPr>
        <p:spPr>
          <a:xfrm>
            <a:off x="773623" y="5247880"/>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a:t>
            </a:r>
          </a:p>
        </p:txBody>
      </p:sp>
      <p:sp>
        <p:nvSpPr>
          <p:cNvPr id="12" name="Answer 2">
            <a:extLst>
              <a:ext uri="{FF2B5EF4-FFF2-40B4-BE49-F238E27FC236}">
                <a16:creationId xmlns:a16="http://schemas.microsoft.com/office/drawing/2014/main" id="{B00DD728-3553-4AAD-850C-F9C7C5FC08B9}"/>
              </a:ext>
            </a:extLst>
          </p:cNvPr>
          <p:cNvSpPr/>
          <p:nvPr/>
        </p:nvSpPr>
        <p:spPr>
          <a:xfrm>
            <a:off x="3541133" y="4400919"/>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Ten thousand</a:t>
            </a:r>
          </a:p>
        </p:txBody>
      </p:sp>
      <p:sp>
        <p:nvSpPr>
          <p:cNvPr id="13" name="Answer 3">
            <a:extLst>
              <a:ext uri="{FF2B5EF4-FFF2-40B4-BE49-F238E27FC236}">
                <a16:creationId xmlns:a16="http://schemas.microsoft.com/office/drawing/2014/main" id="{24DD1305-F2A4-4DFE-B567-2965BF79C8F4}"/>
              </a:ext>
            </a:extLst>
          </p:cNvPr>
          <p:cNvSpPr/>
          <p:nvPr/>
        </p:nvSpPr>
        <p:spPr>
          <a:xfrm>
            <a:off x="747631" y="4394623"/>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Million</a:t>
            </a:r>
          </a:p>
        </p:txBody>
      </p:sp>
      <p:sp>
        <p:nvSpPr>
          <p:cNvPr id="14" name="Answer 4">
            <a:extLst>
              <a:ext uri="{FF2B5EF4-FFF2-40B4-BE49-F238E27FC236}">
                <a16:creationId xmlns:a16="http://schemas.microsoft.com/office/drawing/2014/main" id="{7C1A2281-B2FA-489C-809C-D9CF41E684C4}"/>
              </a:ext>
            </a:extLst>
          </p:cNvPr>
          <p:cNvSpPr/>
          <p:nvPr/>
        </p:nvSpPr>
        <p:spPr>
          <a:xfrm>
            <a:off x="3541132" y="5274234"/>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400" dirty="0"/>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01463"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86975"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076627" y="3620244"/>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640374" y="1928905"/>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65306" y="5244164"/>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Thousand</a:t>
            </a:r>
          </a:p>
        </p:txBody>
      </p:sp>
      <p:sp>
        <p:nvSpPr>
          <p:cNvPr id="37" name="Answer 4">
            <a:extLst>
              <a:ext uri="{FF2B5EF4-FFF2-40B4-BE49-F238E27FC236}">
                <a16:creationId xmlns:a16="http://schemas.microsoft.com/office/drawing/2014/main" id="{3DB9214C-0831-4B1F-A01B-6C4200B3BDDF}"/>
              </a:ext>
            </a:extLst>
          </p:cNvPr>
          <p:cNvSpPr/>
          <p:nvPr/>
        </p:nvSpPr>
        <p:spPr>
          <a:xfrm>
            <a:off x="3548944" y="5253794"/>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400" dirty="0"/>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708372" y="2167240"/>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77879" y="2348875"/>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$400 000!</a:t>
            </a:r>
            <a:endParaRPr lang="en-GB" altLang="en-US" sz="44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2770" y="3853443"/>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9900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289636-E51B-4007-9F2C-F20A27B7009D}"/>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1" name="Group 50">
            <a:extLst>
              <a:ext uri="{FF2B5EF4-FFF2-40B4-BE49-F238E27FC236}">
                <a16:creationId xmlns:a16="http://schemas.microsoft.com/office/drawing/2014/main" id="{7972538C-5441-4A97-8B6C-69EC202EC424}"/>
              </a:ext>
            </a:extLst>
          </p:cNvPr>
          <p:cNvGrpSpPr/>
          <p:nvPr/>
        </p:nvGrpSpPr>
        <p:grpSpPr>
          <a:xfrm>
            <a:off x="6380032" y="735724"/>
            <a:ext cx="2028801" cy="5053807"/>
            <a:chOff x="6380032" y="735724"/>
            <a:chExt cx="2028801" cy="5053807"/>
          </a:xfrm>
        </p:grpSpPr>
        <p:sp>
          <p:nvSpPr>
            <p:cNvPr id="52" name="Rectangle 51">
              <a:extLst>
                <a:ext uri="{FF2B5EF4-FFF2-40B4-BE49-F238E27FC236}">
                  <a16:creationId xmlns:a16="http://schemas.microsoft.com/office/drawing/2014/main" id="{6E7719A6-5733-4BCD-B146-807413D09C9B}"/>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4">
              <a:extLst>
                <a:ext uri="{FF2B5EF4-FFF2-40B4-BE49-F238E27FC236}">
                  <a16:creationId xmlns:a16="http://schemas.microsoft.com/office/drawing/2014/main" id="{CBACE905-CC98-4ABD-80EA-BBFE69682645}"/>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4" name="Rectangle 4">
              <a:extLst>
                <a:ext uri="{FF2B5EF4-FFF2-40B4-BE49-F238E27FC236}">
                  <a16:creationId xmlns:a16="http://schemas.microsoft.com/office/drawing/2014/main" id="{E209418E-8505-470B-A4E6-4C92D34DD6DC}"/>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5" name="Rectangle 4">
              <a:extLst>
                <a:ext uri="{FF2B5EF4-FFF2-40B4-BE49-F238E27FC236}">
                  <a16:creationId xmlns:a16="http://schemas.microsoft.com/office/drawing/2014/main" id="{32391E23-0148-403B-BF25-CEA3E22CF85A}"/>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6" name="Rectangle 4">
              <a:extLst>
                <a:ext uri="{FF2B5EF4-FFF2-40B4-BE49-F238E27FC236}">
                  <a16:creationId xmlns:a16="http://schemas.microsoft.com/office/drawing/2014/main" id="{F89ACFA0-37BE-4DBB-B099-374FE2C6B12C}"/>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7" name="Rectangle 4">
              <a:extLst>
                <a:ext uri="{FF2B5EF4-FFF2-40B4-BE49-F238E27FC236}">
                  <a16:creationId xmlns:a16="http://schemas.microsoft.com/office/drawing/2014/main" id="{44C8CD9C-A063-46A1-A7A5-08E0236C45C6}"/>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8" name="Rectangle 4">
              <a:extLst>
                <a:ext uri="{FF2B5EF4-FFF2-40B4-BE49-F238E27FC236}">
                  <a16:creationId xmlns:a16="http://schemas.microsoft.com/office/drawing/2014/main" id="{FAB06A29-F7D2-486D-82A1-CDE787A643AB}"/>
                </a:ext>
              </a:extLst>
            </p:cNvPr>
            <p:cNvSpPr>
              <a:spLocks noChangeArrowheads="1"/>
            </p:cNvSpPr>
            <p:nvPr/>
          </p:nvSpPr>
          <p:spPr bwMode="auto">
            <a:xfrm>
              <a:off x="6398339" y="3288752"/>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59" name="Rectangle 4">
              <a:extLst>
                <a:ext uri="{FF2B5EF4-FFF2-40B4-BE49-F238E27FC236}">
                  <a16:creationId xmlns:a16="http://schemas.microsoft.com/office/drawing/2014/main" id="{2F62AAE7-BBCC-4BCA-9203-6A848074B80B}"/>
                </a:ext>
              </a:extLst>
            </p:cNvPr>
            <p:cNvSpPr>
              <a:spLocks noChangeArrowheads="1"/>
            </p:cNvSpPr>
            <p:nvPr/>
          </p:nvSpPr>
          <p:spPr bwMode="auto">
            <a:xfrm>
              <a:off x="6398339" y="2797441"/>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0" name="Rectangle 4">
              <a:extLst>
                <a:ext uri="{FF2B5EF4-FFF2-40B4-BE49-F238E27FC236}">
                  <a16:creationId xmlns:a16="http://schemas.microsoft.com/office/drawing/2014/main" id="{6F586E5F-6D4E-4D52-B629-5CFE8FC52FF4}"/>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1" name="Rectangle 4">
              <a:extLst>
                <a:ext uri="{FF2B5EF4-FFF2-40B4-BE49-F238E27FC236}">
                  <a16:creationId xmlns:a16="http://schemas.microsoft.com/office/drawing/2014/main" id="{92915004-6840-4F4D-8DEB-CDB6B0C68B50}"/>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2" name="Rectangle 4">
              <a:extLst>
                <a:ext uri="{FF2B5EF4-FFF2-40B4-BE49-F238E27FC236}">
                  <a16:creationId xmlns:a16="http://schemas.microsoft.com/office/drawing/2014/main" id="{AC168395-D4F4-4E80-BD2F-93193871FFF7}"/>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5</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599820" y="2994589"/>
            <a:ext cx="5547640" cy="143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solidFill>
                  <a:schemeClr val="tx1"/>
                </a:solidFill>
              </a:rPr>
              <a:t>If I added another ten thousand to 451 290 what would the answer be?</a:t>
            </a:r>
            <a:endParaRPr lang="en-GB" altLang="en-US" sz="28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65811" y="5262732"/>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451 390</a:t>
            </a:r>
          </a:p>
        </p:txBody>
      </p:sp>
      <p:sp>
        <p:nvSpPr>
          <p:cNvPr id="8" name="Option 2">
            <a:extLst>
              <a:ext uri="{FF2B5EF4-FFF2-40B4-BE49-F238E27FC236}">
                <a16:creationId xmlns:a16="http://schemas.microsoft.com/office/drawing/2014/main" id="{BDBA5D05-92B0-4549-B7D9-7DD8901D9598}"/>
              </a:ext>
            </a:extLst>
          </p:cNvPr>
          <p:cNvSpPr/>
          <p:nvPr/>
        </p:nvSpPr>
        <p:spPr>
          <a:xfrm>
            <a:off x="3567956" y="527572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551 290</a:t>
            </a:r>
          </a:p>
        </p:txBody>
      </p:sp>
      <p:sp>
        <p:nvSpPr>
          <p:cNvPr id="9" name="Option 3">
            <a:extLst>
              <a:ext uri="{FF2B5EF4-FFF2-40B4-BE49-F238E27FC236}">
                <a16:creationId xmlns:a16="http://schemas.microsoft.com/office/drawing/2014/main" id="{E7B430C7-4784-457E-B87E-FCD2E109E1D8}"/>
              </a:ext>
            </a:extLst>
          </p:cNvPr>
          <p:cNvSpPr/>
          <p:nvPr/>
        </p:nvSpPr>
        <p:spPr>
          <a:xfrm>
            <a:off x="3567555" y="4392056"/>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461 290</a:t>
            </a:r>
          </a:p>
        </p:txBody>
      </p:sp>
      <p:sp>
        <p:nvSpPr>
          <p:cNvPr id="10" name="Option 4">
            <a:extLst>
              <a:ext uri="{FF2B5EF4-FFF2-40B4-BE49-F238E27FC236}">
                <a16:creationId xmlns:a16="http://schemas.microsoft.com/office/drawing/2014/main" id="{7D41A1ED-2706-4DB3-910D-95623BD97D30}"/>
              </a:ext>
            </a:extLst>
          </p:cNvPr>
          <p:cNvSpPr/>
          <p:nvPr/>
        </p:nvSpPr>
        <p:spPr>
          <a:xfrm>
            <a:off x="757311" y="4382900"/>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452 290</a:t>
            </a:r>
          </a:p>
        </p:txBody>
      </p:sp>
      <p:sp>
        <p:nvSpPr>
          <p:cNvPr id="11" name="Answer 1">
            <a:extLst>
              <a:ext uri="{FF2B5EF4-FFF2-40B4-BE49-F238E27FC236}">
                <a16:creationId xmlns:a16="http://schemas.microsoft.com/office/drawing/2014/main" id="{052DC99A-AE1F-4594-B501-8EFDB2D7C92D}"/>
              </a:ext>
            </a:extLst>
          </p:cNvPr>
          <p:cNvSpPr/>
          <p:nvPr/>
        </p:nvSpPr>
        <p:spPr>
          <a:xfrm>
            <a:off x="774061" y="5269648"/>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451 390</a:t>
            </a:r>
          </a:p>
        </p:txBody>
      </p:sp>
      <p:sp>
        <p:nvSpPr>
          <p:cNvPr id="12" name="Answer 2">
            <a:extLst>
              <a:ext uri="{FF2B5EF4-FFF2-40B4-BE49-F238E27FC236}">
                <a16:creationId xmlns:a16="http://schemas.microsoft.com/office/drawing/2014/main" id="{B00DD728-3553-4AAD-850C-F9C7C5FC08B9}"/>
              </a:ext>
            </a:extLst>
          </p:cNvPr>
          <p:cNvSpPr/>
          <p:nvPr/>
        </p:nvSpPr>
        <p:spPr>
          <a:xfrm>
            <a:off x="3562616" y="5266416"/>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551 290</a:t>
            </a:r>
          </a:p>
        </p:txBody>
      </p:sp>
      <p:sp>
        <p:nvSpPr>
          <p:cNvPr id="13" name="Answer 3">
            <a:extLst>
              <a:ext uri="{FF2B5EF4-FFF2-40B4-BE49-F238E27FC236}">
                <a16:creationId xmlns:a16="http://schemas.microsoft.com/office/drawing/2014/main" id="{24DD1305-F2A4-4DFE-B567-2965BF79C8F4}"/>
              </a:ext>
            </a:extLst>
          </p:cNvPr>
          <p:cNvSpPr/>
          <p:nvPr/>
        </p:nvSpPr>
        <p:spPr>
          <a:xfrm>
            <a:off x="3557361" y="4379163"/>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461 290</a:t>
            </a:r>
          </a:p>
        </p:txBody>
      </p:sp>
      <p:sp>
        <p:nvSpPr>
          <p:cNvPr id="14" name="Answer 4">
            <a:extLst>
              <a:ext uri="{FF2B5EF4-FFF2-40B4-BE49-F238E27FC236}">
                <a16:creationId xmlns:a16="http://schemas.microsoft.com/office/drawing/2014/main" id="{7C1A2281-B2FA-489C-809C-D9CF41E684C4}"/>
              </a:ext>
            </a:extLst>
          </p:cNvPr>
          <p:cNvSpPr/>
          <p:nvPr/>
        </p:nvSpPr>
        <p:spPr>
          <a:xfrm>
            <a:off x="765352" y="4372422"/>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452 290</a:t>
            </a:r>
          </a:p>
        </p:txBody>
      </p:sp>
      <p:grpSp>
        <p:nvGrpSpPr>
          <p:cNvPr id="6" name="Group 5">
            <a:extLst>
              <a:ext uri="{FF2B5EF4-FFF2-40B4-BE49-F238E27FC236}">
                <a16:creationId xmlns:a16="http://schemas.microsoft.com/office/drawing/2014/main" id="{D52F29EA-B23B-4F77-9B2E-2E24616B2F95}"/>
              </a:ext>
            </a:extLst>
          </p:cNvPr>
          <p:cNvGrpSpPr/>
          <p:nvPr/>
        </p:nvGrpSpPr>
        <p:grpSpPr>
          <a:xfrm>
            <a:off x="4447647"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833159"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101180" y="3609541"/>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599820" y="1888942"/>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66339" y="5245438"/>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451 390</a:t>
            </a:r>
          </a:p>
        </p:txBody>
      </p:sp>
      <p:sp>
        <p:nvSpPr>
          <p:cNvPr id="37" name="Answer 4">
            <a:extLst>
              <a:ext uri="{FF2B5EF4-FFF2-40B4-BE49-F238E27FC236}">
                <a16:creationId xmlns:a16="http://schemas.microsoft.com/office/drawing/2014/main" id="{3DB9214C-0831-4B1F-A01B-6C4200B3BDDF}"/>
              </a:ext>
            </a:extLst>
          </p:cNvPr>
          <p:cNvSpPr/>
          <p:nvPr/>
        </p:nvSpPr>
        <p:spPr>
          <a:xfrm>
            <a:off x="765352" y="4379163"/>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800" dirty="0"/>
              <a:t>452 290</a:t>
            </a:r>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667818" y="2127277"/>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618280" y="2505651"/>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$500 000!</a:t>
            </a:r>
            <a:endParaRPr lang="en-GB" altLang="en-US" sz="44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39389" y="3831743"/>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052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909D4B1-7496-4C20-9A42-997C77143E8A}"/>
              </a:ext>
            </a:extLst>
          </p:cNvPr>
          <p:cNvPicPr>
            <a:picLocks noChangeAspect="1"/>
          </p:cNvPicPr>
          <p:nvPr/>
        </p:nvPicPr>
        <p:blipFill rotWithShape="1">
          <a:blip r:embed="rId2"/>
          <a:srcRect l="4124" t="2139" r="4115" b="4813"/>
          <a:stretch/>
        </p:blipFill>
        <p:spPr>
          <a:xfrm>
            <a:off x="107724" y="49442"/>
            <a:ext cx="2443036" cy="2224239"/>
          </a:xfrm>
          <a:prstGeom prst="ellipse">
            <a:avLst/>
          </a:prstGeom>
        </p:spPr>
      </p:pic>
      <p:grpSp>
        <p:nvGrpSpPr>
          <p:cNvPr id="52" name="Group 51">
            <a:extLst>
              <a:ext uri="{FF2B5EF4-FFF2-40B4-BE49-F238E27FC236}">
                <a16:creationId xmlns:a16="http://schemas.microsoft.com/office/drawing/2014/main" id="{6BAB6FAC-7888-42BB-BF92-586EFA047D6F}"/>
              </a:ext>
            </a:extLst>
          </p:cNvPr>
          <p:cNvGrpSpPr/>
          <p:nvPr/>
        </p:nvGrpSpPr>
        <p:grpSpPr>
          <a:xfrm>
            <a:off x="6380032" y="735724"/>
            <a:ext cx="2028801" cy="5053807"/>
            <a:chOff x="6380032" y="735724"/>
            <a:chExt cx="2028801" cy="5053807"/>
          </a:xfrm>
        </p:grpSpPr>
        <p:sp>
          <p:nvSpPr>
            <p:cNvPr id="53" name="Rectangle 52">
              <a:extLst>
                <a:ext uri="{FF2B5EF4-FFF2-40B4-BE49-F238E27FC236}">
                  <a16:creationId xmlns:a16="http://schemas.microsoft.com/office/drawing/2014/main" id="{E6A75631-3486-433D-899F-D3F5CA518445}"/>
                </a:ext>
              </a:extLst>
            </p:cNvPr>
            <p:cNvSpPr/>
            <p:nvPr/>
          </p:nvSpPr>
          <p:spPr>
            <a:xfrm>
              <a:off x="6380032" y="735724"/>
              <a:ext cx="2028801" cy="5053807"/>
            </a:xfrm>
            <a:prstGeom prst="rect">
              <a:avLst/>
            </a:prstGeom>
            <a:solidFill>
              <a:srgbClr val="A873B0"/>
            </a:solidFill>
            <a:ln w="57150">
              <a:solidFill>
                <a:srgbClr val="8C3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4">
              <a:extLst>
                <a:ext uri="{FF2B5EF4-FFF2-40B4-BE49-F238E27FC236}">
                  <a16:creationId xmlns:a16="http://schemas.microsoft.com/office/drawing/2014/main" id="{6519D663-A65A-4167-AD3C-C394BC3EA5D9}"/>
                </a:ext>
              </a:extLst>
            </p:cNvPr>
            <p:cNvSpPr>
              <a:spLocks noChangeArrowheads="1"/>
            </p:cNvSpPr>
            <p:nvPr/>
          </p:nvSpPr>
          <p:spPr bwMode="auto">
            <a:xfrm>
              <a:off x="6389725" y="767825"/>
              <a:ext cx="1984893" cy="539942"/>
            </a:xfrm>
            <a:prstGeom prst="rect">
              <a:avLst/>
            </a:prstGeom>
            <a:solidFill>
              <a:srgbClr val="FFFF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$1 000 000</a:t>
              </a:r>
            </a:p>
          </p:txBody>
        </p:sp>
        <p:sp>
          <p:nvSpPr>
            <p:cNvPr id="55" name="Rectangle 4">
              <a:extLst>
                <a:ext uri="{FF2B5EF4-FFF2-40B4-BE49-F238E27FC236}">
                  <a16:creationId xmlns:a16="http://schemas.microsoft.com/office/drawing/2014/main" id="{7E6D8C99-C479-480F-BCD3-F6C88B7DC037}"/>
                </a:ext>
              </a:extLst>
            </p:cNvPr>
            <p:cNvSpPr>
              <a:spLocks noChangeArrowheads="1"/>
            </p:cNvSpPr>
            <p:nvPr/>
          </p:nvSpPr>
          <p:spPr bwMode="auto">
            <a:xfrm>
              <a:off x="6400128" y="5292689"/>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$100 000</a:t>
              </a:r>
            </a:p>
          </p:txBody>
        </p:sp>
        <p:sp>
          <p:nvSpPr>
            <p:cNvPr id="56" name="Rectangle 4">
              <a:extLst>
                <a:ext uri="{FF2B5EF4-FFF2-40B4-BE49-F238E27FC236}">
                  <a16:creationId xmlns:a16="http://schemas.microsoft.com/office/drawing/2014/main" id="{C983DFD8-76EF-442E-AB6A-ED084D688B58}"/>
                </a:ext>
              </a:extLst>
            </p:cNvPr>
            <p:cNvSpPr>
              <a:spLocks noChangeArrowheads="1"/>
            </p:cNvSpPr>
            <p:nvPr/>
          </p:nvSpPr>
          <p:spPr bwMode="auto">
            <a:xfrm>
              <a:off x="6400128" y="479584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$200 000</a:t>
              </a:r>
            </a:p>
          </p:txBody>
        </p:sp>
        <p:sp>
          <p:nvSpPr>
            <p:cNvPr id="57" name="Rectangle 4">
              <a:extLst>
                <a:ext uri="{FF2B5EF4-FFF2-40B4-BE49-F238E27FC236}">
                  <a16:creationId xmlns:a16="http://schemas.microsoft.com/office/drawing/2014/main" id="{C17F24D7-A6AC-4D34-B702-505EC687FB73}"/>
                </a:ext>
              </a:extLst>
            </p:cNvPr>
            <p:cNvSpPr>
              <a:spLocks noChangeArrowheads="1"/>
            </p:cNvSpPr>
            <p:nvPr/>
          </p:nvSpPr>
          <p:spPr bwMode="auto">
            <a:xfrm>
              <a:off x="6400128" y="429348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$300 000</a:t>
              </a:r>
            </a:p>
          </p:txBody>
        </p:sp>
        <p:sp>
          <p:nvSpPr>
            <p:cNvPr id="58" name="Rectangle 4">
              <a:extLst>
                <a:ext uri="{FF2B5EF4-FFF2-40B4-BE49-F238E27FC236}">
                  <a16:creationId xmlns:a16="http://schemas.microsoft.com/office/drawing/2014/main" id="{BF644FE2-FBD2-4194-8FD1-71FA55279B81}"/>
                </a:ext>
              </a:extLst>
            </p:cNvPr>
            <p:cNvSpPr>
              <a:spLocks noChangeArrowheads="1"/>
            </p:cNvSpPr>
            <p:nvPr/>
          </p:nvSpPr>
          <p:spPr bwMode="auto">
            <a:xfrm>
              <a:off x="6398339" y="379111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$400 000</a:t>
              </a:r>
            </a:p>
          </p:txBody>
        </p:sp>
        <p:sp>
          <p:nvSpPr>
            <p:cNvPr id="59" name="Rectangle 4">
              <a:extLst>
                <a:ext uri="{FF2B5EF4-FFF2-40B4-BE49-F238E27FC236}">
                  <a16:creationId xmlns:a16="http://schemas.microsoft.com/office/drawing/2014/main" id="{7964B9A5-28E1-45BD-9BCA-5270C99F4813}"/>
                </a:ext>
              </a:extLst>
            </p:cNvPr>
            <p:cNvSpPr>
              <a:spLocks noChangeArrowheads="1"/>
            </p:cNvSpPr>
            <p:nvPr/>
          </p:nvSpPr>
          <p:spPr bwMode="auto">
            <a:xfrm>
              <a:off x="6398339" y="3288752"/>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$500 000</a:t>
              </a:r>
            </a:p>
          </p:txBody>
        </p:sp>
        <p:sp>
          <p:nvSpPr>
            <p:cNvPr id="60" name="Rectangle 4">
              <a:extLst>
                <a:ext uri="{FF2B5EF4-FFF2-40B4-BE49-F238E27FC236}">
                  <a16:creationId xmlns:a16="http://schemas.microsoft.com/office/drawing/2014/main" id="{E6486D29-9086-457B-8A85-0602FA8851BE}"/>
                </a:ext>
              </a:extLst>
            </p:cNvPr>
            <p:cNvSpPr>
              <a:spLocks noChangeArrowheads="1"/>
            </p:cNvSpPr>
            <p:nvPr/>
          </p:nvSpPr>
          <p:spPr bwMode="auto">
            <a:xfrm>
              <a:off x="6398339" y="2797441"/>
              <a:ext cx="1984893" cy="478387"/>
            </a:xfrm>
            <a:prstGeom prst="rect">
              <a:avLst/>
            </a:prstGeom>
            <a:solidFill>
              <a:srgbClr val="E5C80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$600 000</a:t>
              </a:r>
            </a:p>
          </p:txBody>
        </p:sp>
        <p:sp>
          <p:nvSpPr>
            <p:cNvPr id="61" name="Rectangle 4">
              <a:extLst>
                <a:ext uri="{FF2B5EF4-FFF2-40B4-BE49-F238E27FC236}">
                  <a16:creationId xmlns:a16="http://schemas.microsoft.com/office/drawing/2014/main" id="{47C6AC79-662A-4E2E-A51C-7095EF03A2C8}"/>
                </a:ext>
              </a:extLst>
            </p:cNvPr>
            <p:cNvSpPr>
              <a:spLocks noChangeArrowheads="1"/>
            </p:cNvSpPr>
            <p:nvPr/>
          </p:nvSpPr>
          <p:spPr bwMode="auto">
            <a:xfrm>
              <a:off x="6398339" y="230068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$700 000</a:t>
              </a:r>
            </a:p>
          </p:txBody>
        </p:sp>
        <p:sp>
          <p:nvSpPr>
            <p:cNvPr id="62" name="Rectangle 4">
              <a:extLst>
                <a:ext uri="{FF2B5EF4-FFF2-40B4-BE49-F238E27FC236}">
                  <a16:creationId xmlns:a16="http://schemas.microsoft.com/office/drawing/2014/main" id="{8279449F-1A96-4AFC-B1FF-931B13D67EB1}"/>
                </a:ext>
              </a:extLst>
            </p:cNvPr>
            <p:cNvSpPr>
              <a:spLocks noChangeArrowheads="1"/>
            </p:cNvSpPr>
            <p:nvPr/>
          </p:nvSpPr>
          <p:spPr bwMode="auto">
            <a:xfrm>
              <a:off x="6398339" y="1805277"/>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$800 000</a:t>
              </a:r>
            </a:p>
          </p:txBody>
        </p:sp>
        <p:sp>
          <p:nvSpPr>
            <p:cNvPr id="63" name="Rectangle 4">
              <a:extLst>
                <a:ext uri="{FF2B5EF4-FFF2-40B4-BE49-F238E27FC236}">
                  <a16:creationId xmlns:a16="http://schemas.microsoft.com/office/drawing/2014/main" id="{2039DF06-9D38-4F80-A994-07255F549C57}"/>
                </a:ext>
              </a:extLst>
            </p:cNvPr>
            <p:cNvSpPr>
              <a:spLocks noChangeArrowheads="1"/>
            </p:cNvSpPr>
            <p:nvPr/>
          </p:nvSpPr>
          <p:spPr bwMode="auto">
            <a:xfrm>
              <a:off x="6398339" y="1312960"/>
              <a:ext cx="1984893" cy="478387"/>
            </a:xfrm>
            <a:prstGeom prst="rect">
              <a:avLst/>
            </a:prstGeom>
            <a:solidFill>
              <a:srgbClr val="A873B0"/>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dirty="0">
                  <a:ln w="19050">
                    <a:noFill/>
                  </a:ln>
                  <a:solidFill>
                    <a:srgbClr val="232321"/>
                  </a:solidFill>
                  <a:cs typeface="Arial" panose="020B0604020202020204" pitchFamily="34" charset="0"/>
                </a:rPr>
                <a:t>$900 000</a:t>
              </a:r>
            </a:p>
          </p:txBody>
        </p:sp>
      </p:grpSp>
      <p:sp>
        <p:nvSpPr>
          <p:cNvPr id="9218" name="Title 20">
            <a:extLst>
              <a:ext uri="{FF2B5EF4-FFF2-40B4-BE49-F238E27FC236}">
                <a16:creationId xmlns:a16="http://schemas.microsoft.com/office/drawing/2014/main" id="{643EDD3C-9106-400D-931A-ACB3DDF2EE37}"/>
              </a:ext>
            </a:extLst>
          </p:cNvPr>
          <p:cNvSpPr>
            <a:spLocks noGrp="1"/>
          </p:cNvSpPr>
          <p:nvPr>
            <p:ph type="title"/>
          </p:nvPr>
        </p:nvSpPr>
        <p:spPr>
          <a:xfrm>
            <a:off x="-780776" y="2757988"/>
            <a:ext cx="8220075" cy="347663"/>
          </a:xfrm>
        </p:spPr>
        <p:txBody>
          <a:bodyPr/>
          <a:lstStyle/>
          <a:p>
            <a:pPr eaLnBrk="1" hangingPunct="1"/>
            <a:r>
              <a:rPr lang="en-GB" altLang="en-US" sz="2400" dirty="0"/>
              <a:t>Question 6</a:t>
            </a:r>
          </a:p>
        </p:txBody>
      </p:sp>
      <p:sp>
        <p:nvSpPr>
          <p:cNvPr id="9219" name="Rectangle 4">
            <a:extLst>
              <a:ext uri="{FF2B5EF4-FFF2-40B4-BE49-F238E27FC236}">
                <a16:creationId xmlns:a16="http://schemas.microsoft.com/office/drawing/2014/main" id="{71252445-C6BD-4857-87D7-FB81E9B3EC93}"/>
              </a:ext>
            </a:extLst>
          </p:cNvPr>
          <p:cNvSpPr>
            <a:spLocks noChangeArrowheads="1"/>
          </p:cNvSpPr>
          <p:nvPr/>
        </p:nvSpPr>
        <p:spPr bwMode="auto">
          <a:xfrm>
            <a:off x="735166" y="3102259"/>
            <a:ext cx="5333125" cy="113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solidFill>
                  <a:schemeClr val="tx1"/>
                </a:solidFill>
              </a:rPr>
              <a:t>What does the 7 in 470 528 represent?</a:t>
            </a:r>
            <a:endParaRPr lang="en-GB" altLang="en-US" sz="3200" b="1" dirty="0">
              <a:solidFill>
                <a:schemeClr val="tx1"/>
              </a:solidFill>
              <a:cs typeface="Arial" panose="020B0604020202020204" pitchFamily="34" charset="0"/>
            </a:endParaRPr>
          </a:p>
        </p:txBody>
      </p:sp>
      <p:sp>
        <p:nvSpPr>
          <p:cNvPr id="4" name="Option 1">
            <a:extLst>
              <a:ext uri="{FF2B5EF4-FFF2-40B4-BE49-F238E27FC236}">
                <a16:creationId xmlns:a16="http://schemas.microsoft.com/office/drawing/2014/main" id="{D1DE12FD-05B5-45B9-81DE-0AAF533B25AB}"/>
              </a:ext>
            </a:extLst>
          </p:cNvPr>
          <p:cNvSpPr/>
          <p:nvPr/>
        </p:nvSpPr>
        <p:spPr>
          <a:xfrm>
            <a:off x="739163" y="4398625"/>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800" dirty="0"/>
          </a:p>
        </p:txBody>
      </p:sp>
      <p:sp>
        <p:nvSpPr>
          <p:cNvPr id="8" name="Option 2">
            <a:extLst>
              <a:ext uri="{FF2B5EF4-FFF2-40B4-BE49-F238E27FC236}">
                <a16:creationId xmlns:a16="http://schemas.microsoft.com/office/drawing/2014/main" id="{BDBA5D05-92B0-4549-B7D9-7DD8901D9598}"/>
              </a:ext>
            </a:extLst>
          </p:cNvPr>
          <p:cNvSpPr/>
          <p:nvPr/>
        </p:nvSpPr>
        <p:spPr>
          <a:xfrm>
            <a:off x="3550870" y="4397134"/>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000" dirty="0"/>
              <a:t>One hundred</a:t>
            </a:r>
            <a:endParaRPr lang="en-GB" sz="3200" dirty="0"/>
          </a:p>
        </p:txBody>
      </p:sp>
      <p:sp>
        <p:nvSpPr>
          <p:cNvPr id="9" name="Option 3">
            <a:extLst>
              <a:ext uri="{FF2B5EF4-FFF2-40B4-BE49-F238E27FC236}">
                <a16:creationId xmlns:a16="http://schemas.microsoft.com/office/drawing/2014/main" id="{E7B430C7-4784-457E-B87E-FCD2E109E1D8}"/>
              </a:ext>
            </a:extLst>
          </p:cNvPr>
          <p:cNvSpPr/>
          <p:nvPr/>
        </p:nvSpPr>
        <p:spPr>
          <a:xfrm>
            <a:off x="739163" y="5278516"/>
            <a:ext cx="2590099" cy="526912"/>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Ten thousand</a:t>
            </a:r>
            <a:endParaRPr lang="en-GB" sz="3600" dirty="0"/>
          </a:p>
        </p:txBody>
      </p:sp>
      <p:sp>
        <p:nvSpPr>
          <p:cNvPr id="10" name="Option 4">
            <a:extLst>
              <a:ext uri="{FF2B5EF4-FFF2-40B4-BE49-F238E27FC236}">
                <a16:creationId xmlns:a16="http://schemas.microsoft.com/office/drawing/2014/main" id="{7D41A1ED-2706-4DB3-910D-95623BD97D30}"/>
              </a:ext>
            </a:extLst>
          </p:cNvPr>
          <p:cNvSpPr/>
          <p:nvPr/>
        </p:nvSpPr>
        <p:spPr>
          <a:xfrm>
            <a:off x="3550870" y="5278019"/>
            <a:ext cx="2590099" cy="527906"/>
          </a:xfrm>
          <a:prstGeom prst="bevel">
            <a:avLst/>
          </a:prstGeom>
          <a:solidFill>
            <a:srgbClr val="00649C"/>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One thousand</a:t>
            </a:r>
            <a:endParaRPr lang="en-GB" sz="3600" dirty="0"/>
          </a:p>
        </p:txBody>
      </p:sp>
      <p:sp>
        <p:nvSpPr>
          <p:cNvPr id="11" name="Answer 1">
            <a:extLst>
              <a:ext uri="{FF2B5EF4-FFF2-40B4-BE49-F238E27FC236}">
                <a16:creationId xmlns:a16="http://schemas.microsoft.com/office/drawing/2014/main" id="{052DC99A-AE1F-4594-B501-8EFDB2D7C92D}"/>
              </a:ext>
            </a:extLst>
          </p:cNvPr>
          <p:cNvSpPr/>
          <p:nvPr/>
        </p:nvSpPr>
        <p:spPr>
          <a:xfrm>
            <a:off x="729735" y="4392922"/>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800" dirty="0"/>
          </a:p>
        </p:txBody>
      </p:sp>
      <p:sp>
        <p:nvSpPr>
          <p:cNvPr id="12" name="Answer 2">
            <a:extLst>
              <a:ext uri="{FF2B5EF4-FFF2-40B4-BE49-F238E27FC236}">
                <a16:creationId xmlns:a16="http://schemas.microsoft.com/office/drawing/2014/main" id="{B00DD728-3553-4AAD-850C-F9C7C5FC08B9}"/>
              </a:ext>
            </a:extLst>
          </p:cNvPr>
          <p:cNvSpPr/>
          <p:nvPr/>
        </p:nvSpPr>
        <p:spPr>
          <a:xfrm>
            <a:off x="3539785" y="4408213"/>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One hundred</a:t>
            </a:r>
          </a:p>
        </p:txBody>
      </p:sp>
      <p:sp>
        <p:nvSpPr>
          <p:cNvPr id="13" name="Answer 3">
            <a:extLst>
              <a:ext uri="{FF2B5EF4-FFF2-40B4-BE49-F238E27FC236}">
                <a16:creationId xmlns:a16="http://schemas.microsoft.com/office/drawing/2014/main" id="{24DD1305-F2A4-4DFE-B567-2965BF79C8F4}"/>
              </a:ext>
            </a:extLst>
          </p:cNvPr>
          <p:cNvSpPr/>
          <p:nvPr/>
        </p:nvSpPr>
        <p:spPr>
          <a:xfrm>
            <a:off x="730436" y="5273867"/>
            <a:ext cx="2590099" cy="526912"/>
          </a:xfrm>
          <a:prstGeom prst="bevel">
            <a:avLst/>
          </a:prstGeom>
          <a:solidFill>
            <a:srgbClr val="86BD34"/>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Ten thousand</a:t>
            </a:r>
            <a:endParaRPr lang="en-GB" sz="3600" dirty="0"/>
          </a:p>
        </p:txBody>
      </p:sp>
      <p:sp>
        <p:nvSpPr>
          <p:cNvPr id="14" name="Answer 4">
            <a:extLst>
              <a:ext uri="{FF2B5EF4-FFF2-40B4-BE49-F238E27FC236}">
                <a16:creationId xmlns:a16="http://schemas.microsoft.com/office/drawing/2014/main" id="{7C1A2281-B2FA-489C-809C-D9CF41E684C4}"/>
              </a:ext>
            </a:extLst>
          </p:cNvPr>
          <p:cNvSpPr/>
          <p:nvPr/>
        </p:nvSpPr>
        <p:spPr>
          <a:xfrm>
            <a:off x="3561273" y="5282516"/>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One thousand</a:t>
            </a:r>
            <a:endParaRPr lang="en-GB" sz="3600" dirty="0"/>
          </a:p>
        </p:txBody>
      </p:sp>
      <p:grpSp>
        <p:nvGrpSpPr>
          <p:cNvPr id="6" name="Group 5">
            <a:extLst>
              <a:ext uri="{FF2B5EF4-FFF2-40B4-BE49-F238E27FC236}">
                <a16:creationId xmlns:a16="http://schemas.microsoft.com/office/drawing/2014/main" id="{D52F29EA-B23B-4F77-9B2E-2E24616B2F95}"/>
              </a:ext>
            </a:extLst>
          </p:cNvPr>
          <p:cNvGrpSpPr/>
          <p:nvPr/>
        </p:nvGrpSpPr>
        <p:grpSpPr>
          <a:xfrm>
            <a:off x="4392226" y="1064032"/>
            <a:ext cx="1508316" cy="759261"/>
            <a:chOff x="4290629" y="1064032"/>
            <a:chExt cx="1508316" cy="759261"/>
          </a:xfrm>
        </p:grpSpPr>
        <p:sp>
          <p:nvSpPr>
            <p:cNvPr id="32" name="Rectangle 4">
              <a:extLst>
                <a:ext uri="{FF2B5EF4-FFF2-40B4-BE49-F238E27FC236}">
                  <a16:creationId xmlns:a16="http://schemas.microsoft.com/office/drawing/2014/main" id="{3F10C9D4-FEC4-4DA3-9B0A-794105D25A9B}"/>
                </a:ext>
              </a:extLst>
            </p:cNvPr>
            <p:cNvSpPr>
              <a:spLocks noChangeArrowheads="1"/>
            </p:cNvSpPr>
            <p:nvPr/>
          </p:nvSpPr>
          <p:spPr bwMode="auto">
            <a:xfrm>
              <a:off x="4290629" y="1064032"/>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endParaRPr lang="en-GB" altLang="en-US" sz="2800" b="1" dirty="0">
                <a:ln w="19050">
                  <a:noFill/>
                </a:ln>
                <a:solidFill>
                  <a:srgbClr val="232321"/>
                </a:solidFill>
                <a:cs typeface="Arial" panose="020B0604020202020204" pitchFamily="34" charset="0"/>
              </a:endParaRPr>
            </a:p>
          </p:txBody>
        </p:sp>
        <p:pic>
          <p:nvPicPr>
            <p:cNvPr id="5" name="Picture 4">
              <a:extLst>
                <a:ext uri="{FF2B5EF4-FFF2-40B4-BE49-F238E27FC236}">
                  <a16:creationId xmlns:a16="http://schemas.microsoft.com/office/drawing/2014/main" id="{61375A7F-5A43-47D1-86D6-C70AA48E0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0921">
              <a:off x="4830861" y="1138571"/>
              <a:ext cx="452314" cy="610719"/>
            </a:xfrm>
            <a:prstGeom prst="rect">
              <a:avLst/>
            </a:prstGeom>
          </p:spPr>
        </p:pic>
      </p:grpSp>
      <p:sp>
        <p:nvSpPr>
          <p:cNvPr id="31" name="5050">
            <a:extLst>
              <a:ext uri="{FF2B5EF4-FFF2-40B4-BE49-F238E27FC236}">
                <a16:creationId xmlns:a16="http://schemas.microsoft.com/office/drawing/2014/main" id="{A19D9412-919B-4861-AB61-ACBF94FA5921}"/>
              </a:ext>
            </a:extLst>
          </p:cNvPr>
          <p:cNvSpPr>
            <a:spLocks noChangeArrowheads="1"/>
          </p:cNvSpPr>
          <p:nvPr/>
        </p:nvSpPr>
        <p:spPr bwMode="auto">
          <a:xfrm>
            <a:off x="2777738" y="1083208"/>
            <a:ext cx="1508316" cy="759261"/>
          </a:xfrm>
          <a:prstGeom prst="ellipse">
            <a:avLst/>
          </a:prstGeom>
          <a:solidFill>
            <a:schemeClr val="bg1"/>
          </a:solidFill>
          <a:ln w="28575">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50:50</a:t>
            </a:r>
          </a:p>
        </p:txBody>
      </p:sp>
      <p:sp>
        <p:nvSpPr>
          <p:cNvPr id="35" name="Play again">
            <a:hlinkClick r:id="rId4" action="ppaction://hlinksldjump"/>
            <a:extLst>
              <a:ext uri="{FF2B5EF4-FFF2-40B4-BE49-F238E27FC236}">
                <a16:creationId xmlns:a16="http://schemas.microsoft.com/office/drawing/2014/main" id="{A77D5E7D-2A97-4B11-8E08-99B84A170897}"/>
              </a:ext>
            </a:extLst>
          </p:cNvPr>
          <p:cNvSpPr>
            <a:spLocks noChangeArrowheads="1"/>
          </p:cNvSpPr>
          <p:nvPr/>
        </p:nvSpPr>
        <p:spPr bwMode="auto">
          <a:xfrm>
            <a:off x="3133942" y="3593919"/>
            <a:ext cx="2618913" cy="665486"/>
          </a:xfrm>
          <a:prstGeom prst="roundRect">
            <a:avLst/>
          </a:prstGeom>
          <a:solidFill>
            <a:srgbClr val="85BD33"/>
          </a:solidFill>
          <a:ln w="38100">
            <a:solidFill>
              <a:srgbClr val="FF0000"/>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3200" b="1" dirty="0">
                <a:ln w="19050">
                  <a:noFill/>
                </a:ln>
                <a:solidFill>
                  <a:srgbClr val="232321"/>
                </a:solidFill>
                <a:cs typeface="Arial" panose="020B0604020202020204" pitchFamily="34" charset="0"/>
              </a:rPr>
              <a:t>Play Again</a:t>
            </a:r>
          </a:p>
        </p:txBody>
      </p:sp>
      <p:sp>
        <p:nvSpPr>
          <p:cNvPr id="41" name="next question">
            <a:hlinkClick r:id="" action="ppaction://hlinkshowjump?jump=nextslide"/>
            <a:extLst>
              <a:ext uri="{FF2B5EF4-FFF2-40B4-BE49-F238E27FC236}">
                <a16:creationId xmlns:a16="http://schemas.microsoft.com/office/drawing/2014/main" id="{C2801192-328A-4DDA-9D29-2FCC43482A73}"/>
              </a:ext>
            </a:extLst>
          </p:cNvPr>
          <p:cNvSpPr>
            <a:spLocks noChangeArrowheads="1"/>
          </p:cNvSpPr>
          <p:nvPr/>
        </p:nvSpPr>
        <p:spPr bwMode="auto">
          <a:xfrm>
            <a:off x="3329261" y="6015037"/>
            <a:ext cx="2486588" cy="597383"/>
          </a:xfrm>
          <a:prstGeom prst="roundRect">
            <a:avLst/>
          </a:prstGeom>
          <a:solidFill>
            <a:schemeClr val="bg1"/>
          </a:solidFill>
          <a:ln w="38100">
            <a:solidFill>
              <a:srgbClr val="8C368C"/>
            </a:solidFill>
          </a:ln>
        </p:spPr>
        <p:txBody>
          <a:bodyPr wrap="square" lIns="0" tIns="36000" rIns="0" bIns="72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cs typeface="Arial" panose="020B0604020202020204" pitchFamily="34" charset="0"/>
              </a:rPr>
              <a:t>Next Question</a:t>
            </a:r>
          </a:p>
        </p:txBody>
      </p:sp>
      <p:sp>
        <p:nvSpPr>
          <p:cNvPr id="42" name="Rectangle 4">
            <a:extLst>
              <a:ext uri="{FF2B5EF4-FFF2-40B4-BE49-F238E27FC236}">
                <a16:creationId xmlns:a16="http://schemas.microsoft.com/office/drawing/2014/main" id="{DBFD0C60-C2E5-4514-B969-5C8853AE3D11}"/>
              </a:ext>
            </a:extLst>
          </p:cNvPr>
          <p:cNvSpPr>
            <a:spLocks noChangeArrowheads="1"/>
          </p:cNvSpPr>
          <p:nvPr/>
        </p:nvSpPr>
        <p:spPr bwMode="auto">
          <a:xfrm>
            <a:off x="760768" y="1874578"/>
            <a:ext cx="7650045" cy="680379"/>
          </a:xfrm>
          <a:prstGeom prst="roundRect">
            <a:avLst>
              <a:gd name="adj" fmla="val 9196"/>
            </a:avLst>
          </a:prstGeom>
          <a:solidFill>
            <a:schemeClr val="bg1"/>
          </a:solidFill>
          <a:ln w="57150">
            <a:solidFill>
              <a:srgbClr val="8C368C"/>
            </a:solidFill>
          </a:ln>
        </p:spPr>
        <p:txBody>
          <a:bodyPr wrap="square" lIns="0" tIns="108000" rIns="0" bIns="108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800" b="1" dirty="0">
                <a:ln w="19050">
                  <a:noFill/>
                </a:ln>
                <a:solidFill>
                  <a:srgbClr val="232321"/>
                </a:solidFill>
              </a:rPr>
              <a:t>ask a friend for help with this question!</a:t>
            </a:r>
          </a:p>
        </p:txBody>
      </p:sp>
      <p:sp>
        <p:nvSpPr>
          <p:cNvPr id="36" name="Answer 1">
            <a:extLst>
              <a:ext uri="{FF2B5EF4-FFF2-40B4-BE49-F238E27FC236}">
                <a16:creationId xmlns:a16="http://schemas.microsoft.com/office/drawing/2014/main" id="{C461117D-2C02-4B68-964B-75A78678D99E}"/>
              </a:ext>
            </a:extLst>
          </p:cNvPr>
          <p:cNvSpPr/>
          <p:nvPr/>
        </p:nvSpPr>
        <p:spPr>
          <a:xfrm>
            <a:off x="739145" y="4383359"/>
            <a:ext cx="2590099" cy="526912"/>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dirty="0"/>
              <a:t>Hundred thousand</a:t>
            </a:r>
            <a:endParaRPr lang="en-GB" sz="2800" dirty="0"/>
          </a:p>
        </p:txBody>
      </p:sp>
      <p:sp>
        <p:nvSpPr>
          <p:cNvPr id="37" name="Answer 4">
            <a:extLst>
              <a:ext uri="{FF2B5EF4-FFF2-40B4-BE49-F238E27FC236}">
                <a16:creationId xmlns:a16="http://schemas.microsoft.com/office/drawing/2014/main" id="{3DB9214C-0831-4B1F-A01B-6C4200B3BDDF}"/>
              </a:ext>
            </a:extLst>
          </p:cNvPr>
          <p:cNvSpPr/>
          <p:nvPr/>
        </p:nvSpPr>
        <p:spPr>
          <a:xfrm>
            <a:off x="3561272" y="5260738"/>
            <a:ext cx="2590099" cy="527906"/>
          </a:xfrm>
          <a:prstGeom prst="bevel">
            <a:avLst/>
          </a:prstGeom>
          <a:solidFill>
            <a:srgbClr val="E50050"/>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anchor="ctr"/>
          <a:lstStyle/>
          <a:p>
            <a:pPr eaLnBrk="1" fontAlgn="auto" hangingPunct="1">
              <a:spcBef>
                <a:spcPts val="0"/>
              </a:spcBef>
              <a:spcAft>
                <a:spcPts val="0"/>
              </a:spcAft>
              <a:defRPr/>
            </a:pPr>
            <a:r>
              <a:rPr lang="en-GB" sz="2400" dirty="0"/>
              <a:t>One thousand</a:t>
            </a:r>
            <a:endParaRPr lang="en-GB" sz="3600" dirty="0"/>
          </a:p>
        </p:txBody>
      </p:sp>
      <p:sp>
        <p:nvSpPr>
          <p:cNvPr id="34" name="Game over">
            <a:extLst>
              <a:ext uri="{FF2B5EF4-FFF2-40B4-BE49-F238E27FC236}">
                <a16:creationId xmlns:a16="http://schemas.microsoft.com/office/drawing/2014/main" id="{7BAD8412-5C82-455D-BED5-278F10EAC4A8}"/>
              </a:ext>
            </a:extLst>
          </p:cNvPr>
          <p:cNvSpPr>
            <a:spLocks noChangeArrowheads="1"/>
          </p:cNvSpPr>
          <p:nvPr/>
        </p:nvSpPr>
        <p:spPr bwMode="auto">
          <a:xfrm>
            <a:off x="1828766" y="2112913"/>
            <a:ext cx="5261734" cy="1466449"/>
          </a:xfrm>
          <a:prstGeom prst="roundRect">
            <a:avLst>
              <a:gd name="adj" fmla="val 9196"/>
            </a:avLst>
          </a:prstGeom>
          <a:solidFill>
            <a:schemeClr val="bg1"/>
          </a:solidFill>
          <a:ln w="57150">
            <a:solidFill>
              <a:srgbClr val="FF00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7200" b="1" dirty="0">
                <a:ln w="19050">
                  <a:noFill/>
                </a:ln>
                <a:solidFill>
                  <a:srgbClr val="232321"/>
                </a:solidFill>
              </a:rPr>
              <a:t>Game Over!</a:t>
            </a:r>
            <a:endParaRPr lang="en-GB" altLang="en-US" sz="8000" b="1" dirty="0">
              <a:ln w="19050">
                <a:noFill/>
              </a:ln>
              <a:solidFill>
                <a:srgbClr val="232321"/>
              </a:solidFill>
            </a:endParaRPr>
          </a:p>
        </p:txBody>
      </p:sp>
      <p:pic>
        <p:nvPicPr>
          <p:cNvPr id="7" name="Tick">
            <a:extLst>
              <a:ext uri="{FF2B5EF4-FFF2-40B4-BE49-F238E27FC236}">
                <a16:creationId xmlns:a16="http://schemas.microsoft.com/office/drawing/2014/main" id="{56EAA764-837B-4ABA-8CE8-BF142332AB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0197" y="4697772"/>
            <a:ext cx="1010240" cy="10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4">
            <a:extLst>
              <a:ext uri="{FF2B5EF4-FFF2-40B4-BE49-F238E27FC236}">
                <a16:creationId xmlns:a16="http://schemas.microsoft.com/office/drawing/2014/main" id="{8DB4578E-C4CD-4E6A-9271-36FF5B007ACB}"/>
              </a:ext>
            </a:extLst>
          </p:cNvPr>
          <p:cNvSpPr>
            <a:spLocks noChangeArrowheads="1"/>
          </p:cNvSpPr>
          <p:nvPr/>
        </p:nvSpPr>
        <p:spPr bwMode="auto">
          <a:xfrm>
            <a:off x="526802" y="2695101"/>
            <a:ext cx="7730847" cy="1595513"/>
          </a:xfrm>
          <a:prstGeom prst="roundRect">
            <a:avLst>
              <a:gd name="adj" fmla="val 9196"/>
            </a:avLst>
          </a:prstGeom>
          <a:solidFill>
            <a:schemeClr val="bg1"/>
          </a:solidFill>
          <a:ln w="57150">
            <a:solidFill>
              <a:srgbClr val="E5C800"/>
            </a:solidFill>
          </a:ln>
        </p:spPr>
        <p:txBody>
          <a:bodyPr wrap="square" lIns="72000" tIns="108000" rIns="72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4000" b="1" dirty="0">
                <a:ln w="19050">
                  <a:noFill/>
                </a:ln>
                <a:solidFill>
                  <a:srgbClr val="232321"/>
                </a:solidFill>
              </a:rPr>
              <a:t>Correct answer! You have won $600 000!</a:t>
            </a:r>
            <a:endParaRPr lang="en-GB" altLang="en-US" sz="4400" b="1" dirty="0">
              <a:ln w="19050">
                <a:noFill/>
              </a:ln>
              <a:solidFill>
                <a:srgbClr val="232321"/>
              </a:solidFill>
            </a:endParaRPr>
          </a:p>
        </p:txBody>
      </p:sp>
    </p:spTree>
    <p:extLst>
      <p:ext uri="{BB962C8B-B14F-4D97-AF65-F5344CB8AC3E}">
        <p14:creationId xmlns:p14="http://schemas.microsoft.com/office/powerpoint/2010/main" val="1455413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53" presetClass="entr" presetSubtype="16" fill="hold" grpId="1"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childTnLst>
              </p:cTn>
              <p:nextCondLst>
                <p:cond evt="onClick" delay="0">
                  <p:tgtEl>
                    <p:spTgt spid="9"/>
                  </p:tgtEl>
                </p:cond>
              </p:nextCondLst>
            </p:seq>
            <p:seq concurrent="1" nextAc="seek">
              <p:cTn id="53" restart="whenNotActive" fill="hold" evtFilter="cancelBubble" nodeType="interactiveSeq">
                <p:stCondLst>
                  <p:cond evt="onClick" delay="0">
                    <p:tgtEl>
                      <p:spTgt spid="10"/>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53" presetClass="entr" presetSubtype="16" fill="hold" grpId="2"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grpId="2"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childTnLst>
                                </p:cTn>
                              </p:par>
                            </p:childTnLst>
                          </p:cTn>
                        </p:par>
                      </p:childTnLst>
                    </p:cTn>
                  </p:par>
                </p:childTnLst>
              </p:cTn>
              <p:nextCondLst>
                <p:cond evt="onClick" delay="0">
                  <p:tgtEl>
                    <p:spTgt spid="10"/>
                  </p:tgtEl>
                </p:cond>
              </p:nextCondLst>
            </p:seq>
            <p:seq concurrent="1" nextAc="seek">
              <p:cTn id="69" restart="whenNotActive" fill="hold" evtFilter="cancelBubble" nodeType="interactiveSeq">
                <p:stCondLst>
                  <p:cond evt="onClick" delay="0">
                    <p:tgtEl>
                      <p:spTgt spid="31"/>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0" presetClass="exit" presetSubtype="0" fill="hold" grpId="0" nodeType="after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80" restart="whenNotActive" fill="hold" evtFilter="cancelBubble" nodeType="interactiveSeq">
                <p:stCondLst>
                  <p:cond evt="onClick" delay="0">
                    <p:tgtEl>
                      <p:spTgt spid="6"/>
                    </p:tgtEl>
                  </p:cond>
                </p:stCondLst>
                <p:endSync evt="end" delay="0">
                  <p:rtn val="all"/>
                </p:endSync>
                <p:childTnLst>
                  <p:par>
                    <p:cTn id="81" fill="hold">
                      <p:stCondLst>
                        <p:cond delay="0"/>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xit" presetSubtype="0" fill="hold" nodeType="withEffect">
                                  <p:stCondLst>
                                    <p:cond delay="0"/>
                                  </p:stCondLst>
                                  <p:childTnLst>
                                    <p:animEffect transition="out" filter="fade">
                                      <p:cBhvr>
                                        <p:cTn id="87" dur="500"/>
                                        <p:tgtEl>
                                          <p:spTgt spid="6"/>
                                        </p:tgtEl>
                                      </p:cBhvr>
                                    </p:animEffect>
                                    <p:set>
                                      <p:cBhvr>
                                        <p:cTn id="88" dur="1" fill="hold">
                                          <p:stCondLst>
                                            <p:cond delay="499"/>
                                          </p:stCondLst>
                                        </p:cTn>
                                        <p:tgtEl>
                                          <p:spTgt spid="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94" restart="whenNotActive" fill="hold" evtFilter="cancelBubble" nodeType="interactiveSeq">
                <p:stCondLst>
                  <p:cond evt="onClick" delay="0">
                    <p:tgtEl>
                      <p:spTgt spid="35"/>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3" nodeType="click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1" presetClass="entr" presetSubtype="0" fill="hold" grpId="1"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21" restart="whenNotActive" fill="hold" evtFilter="cancelBubble" nodeType="interactiveSeq">
                <p:stCondLst>
                  <p:cond evt="onClick" delay="0">
                    <p:tgtEl>
                      <p:spTgt spid="41"/>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2" nodeType="clickEffect">
                                  <p:stCondLst>
                                    <p:cond delay="0"/>
                                  </p:stCondLst>
                                  <p:childTnLst>
                                    <p:set>
                                      <p:cBhvr>
                                        <p:cTn id="125" dur="1" fill="hold">
                                          <p:stCondLst>
                                            <p:cond delay="0"/>
                                          </p:stCondLst>
                                        </p:cTn>
                                        <p:tgtEl>
                                          <p:spTgt spid="1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7"/>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33"/>
                                        </p:tgtEl>
                                        <p:attrNameLst>
                                          <p:attrName>style.visibility</p:attrName>
                                        </p:attrNameLst>
                                      </p:cBhvr>
                                      <p:to>
                                        <p:strVal val="hidden"/>
                                      </p:to>
                                    </p:set>
                                  </p:childTnLst>
                                </p:cTn>
                              </p:par>
                              <p:par>
                                <p:cTn id="130" presetID="1" presetClass="exit" presetSubtype="0" fill="hold" grpId="3" nodeType="with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childTnLst>
                                </p:cTn>
                              </p:par>
                              <p:par>
                                <p:cTn id="134" presetID="1" presetClass="exit" presetSubtype="0" fill="hold" grpId="2" nodeType="with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37"/>
                                        </p:tgtEl>
                                        <p:attrNameLst>
                                          <p:attrName>style.visibility</p:attrName>
                                        </p:attrNameLst>
                                      </p:cBhvr>
                                      <p:to>
                                        <p:strVal val="hidden"/>
                                      </p:to>
                                    </p:set>
                                  </p:childTnLst>
                                </p:cTn>
                              </p:par>
                              <p:par>
                                <p:cTn id="138" presetID="1" presetClass="entr" presetSubtype="0" fill="hold" grpId="2" nodeType="with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childTnLst>
                          </p:cTn>
                        </p:par>
                      </p:childTnLst>
                    </p:cTn>
                  </p:par>
                </p:childTnLst>
              </p:cTn>
              <p:nextCondLst>
                <p:cond evt="onClick" delay="0">
                  <p:tgtEl>
                    <p:spTgt spid="41"/>
                  </p:tgtEl>
                </p:cond>
              </p:nextCondLst>
            </p:seq>
          </p:childTnLst>
        </p:cTn>
      </p:par>
    </p:tnLst>
    <p:bldLst>
      <p:bldP spid="11" grpId="0" animBg="1"/>
      <p:bldP spid="11" grpId="1" animBg="1"/>
      <p:bldP spid="12" grpId="0" animBg="1"/>
      <p:bldP spid="12" grpId="1" animBg="1"/>
      <p:bldP spid="13" grpId="0" animBg="1"/>
      <p:bldP spid="13" grpId="1" animBg="1"/>
      <p:bldP spid="13" grpId="2" animBg="1"/>
      <p:bldP spid="14" grpId="0" animBg="1"/>
      <p:bldP spid="14" grpId="1" animBg="1"/>
      <p:bldP spid="31" grpId="0" animBg="1"/>
      <p:bldP spid="31" grpId="1" animBg="1"/>
      <p:bldP spid="31" grpId="2" animBg="1"/>
      <p:bldP spid="35" grpId="0" animBg="1"/>
      <p:bldP spid="35" grpId="1" animBg="1"/>
      <p:bldP spid="35" grpId="2" animBg="1"/>
      <p:bldP spid="35" grpId="3" animBg="1"/>
      <p:bldP spid="41" grpId="0" animBg="1"/>
      <p:bldP spid="42" grpId="0" animBg="1"/>
      <p:bldP spid="42" grpId="1" animBg="1"/>
      <p:bldP spid="42" grpId="2" animBg="1"/>
      <p:bldP spid="42" grpId="3" animBg="1"/>
      <p:bldP spid="36" grpId="0" animBg="1"/>
      <p:bldP spid="36" grpId="1" animBg="1"/>
      <p:bldP spid="36" grpId="2" animBg="1"/>
      <p:bldP spid="37" grpId="0" animBg="1"/>
      <p:bldP spid="37" grpId="1" animBg="1"/>
      <p:bldP spid="37" grpId="2" animBg="1"/>
      <p:bldP spid="34" grpId="0" animBg="1"/>
      <p:bldP spid="34" grpId="1" animBg="1"/>
      <p:bldP spid="34" grpId="2" animBg="1"/>
      <p:bldP spid="34" grpId="3" animBg="1"/>
      <p:bldP spid="33" grpId="0" animBg="1"/>
      <p:bldP spid="33" grpId="1" animBg="1"/>
      <p:bldP spid="33" grpId="2"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2D07FF1-3EB1-4D9E-84F9-D2450425A22C}" vid="{819F8316-0E89-457C-B2A7-A168B6D0BF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789</TotalTime>
  <Words>1040</Words>
  <Application>Microsoft Macintosh PowerPoint</Application>
  <PresentationFormat>On-screen Show (4:3)</PresentationFormat>
  <Paragraphs>292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Twinkl</vt:lpstr>
      <vt:lpstr>Calibri</vt:lpstr>
      <vt:lpstr>Arial</vt:lpstr>
      <vt:lpstr>Twinkl SemiBold</vt:lpstr>
      <vt:lpstr>Roboto</vt:lpstr>
      <vt:lpstr>Office Theme</vt:lpstr>
      <vt:lpstr>Disclaimer/s</vt:lpstr>
      <vt:lpstr>PowerPoint Presentation</vt:lpstr>
      <vt:lpstr>PowerPoint Presentation</vt:lpstr>
      <vt:lpstr>Question 1</vt:lpstr>
      <vt:lpstr>Question 2</vt:lpstr>
      <vt:lpstr>Question 3</vt:lpstr>
      <vt:lpstr>Question 4</vt:lpstr>
      <vt:lpstr>Question 5</vt:lpstr>
      <vt:lpstr>Question 6</vt:lpstr>
      <vt:lpstr>Question 7</vt:lpstr>
      <vt:lpstr>Question 8</vt:lpstr>
      <vt:lpstr>Question 9</vt:lpstr>
      <vt:lpstr>Question 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Lauren Rasberry</dc:creator>
  <cp:lastModifiedBy>Twinkl Twinkl</cp:lastModifiedBy>
  <cp:revision>117</cp:revision>
  <dcterms:created xsi:type="dcterms:W3CDTF">2017-10-12T11:26:36Z</dcterms:created>
  <dcterms:modified xsi:type="dcterms:W3CDTF">2022-03-07T16:37:41Z</dcterms:modified>
</cp:coreProperties>
</file>